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6"/>
  </p:notesMasterIdLst>
  <p:handoutMasterIdLst>
    <p:handoutMasterId r:id="rId47"/>
  </p:handoutMasterIdLst>
  <p:sldIdLst>
    <p:sldId id="340" r:id="rId2"/>
    <p:sldId id="295" r:id="rId3"/>
    <p:sldId id="293" r:id="rId4"/>
    <p:sldId id="298" r:id="rId5"/>
    <p:sldId id="294" r:id="rId6"/>
    <p:sldId id="296" r:id="rId7"/>
    <p:sldId id="297" r:id="rId8"/>
    <p:sldId id="299" r:id="rId9"/>
    <p:sldId id="300" r:id="rId10"/>
    <p:sldId id="304" r:id="rId11"/>
    <p:sldId id="301" r:id="rId12"/>
    <p:sldId id="305" r:id="rId13"/>
    <p:sldId id="308" r:id="rId14"/>
    <p:sldId id="306" r:id="rId15"/>
    <p:sldId id="309" r:id="rId16"/>
    <p:sldId id="310" r:id="rId17"/>
    <p:sldId id="312" r:id="rId18"/>
    <p:sldId id="311" r:id="rId19"/>
    <p:sldId id="314" r:id="rId20"/>
    <p:sldId id="313" r:id="rId21"/>
    <p:sldId id="315" r:id="rId22"/>
    <p:sldId id="316" r:id="rId23"/>
    <p:sldId id="318" r:id="rId24"/>
    <p:sldId id="317" r:id="rId25"/>
    <p:sldId id="319" r:id="rId26"/>
    <p:sldId id="339" r:id="rId27"/>
    <p:sldId id="320" r:id="rId28"/>
    <p:sldId id="338" r:id="rId29"/>
    <p:sldId id="321" r:id="rId30"/>
    <p:sldId id="322" r:id="rId31"/>
    <p:sldId id="324" r:id="rId32"/>
    <p:sldId id="323" r:id="rId33"/>
    <p:sldId id="325" r:id="rId34"/>
    <p:sldId id="326" r:id="rId35"/>
    <p:sldId id="327" r:id="rId36"/>
    <p:sldId id="329" r:id="rId37"/>
    <p:sldId id="328" r:id="rId38"/>
    <p:sldId id="330" r:id="rId39"/>
    <p:sldId id="332" r:id="rId40"/>
    <p:sldId id="333" r:id="rId41"/>
    <p:sldId id="335" r:id="rId42"/>
    <p:sldId id="331" r:id="rId43"/>
    <p:sldId id="334" r:id="rId44"/>
    <p:sldId id="303"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jYk/w91qTH2MpidFedBy/uDovZ7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CB9"/>
    <a:srgbClr val="DB6413"/>
    <a:srgbClr val="011DE9"/>
    <a:srgbClr val="FF9900"/>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D43C93-C291-4CFE-8521-C1BD4AE79E2C}">
  <a:tblStyle styleId="{85D43C93-C291-4CFE-8521-C1BD4AE79E2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4" autoAdjust="0"/>
    <p:restoredTop sz="96374" autoAdjust="0"/>
  </p:normalViewPr>
  <p:slideViewPr>
    <p:cSldViewPr snapToGrid="0">
      <p:cViewPr varScale="1">
        <p:scale>
          <a:sx n="83" d="100"/>
          <a:sy n="83" d="100"/>
        </p:scale>
        <p:origin x="120" y="24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835BAD-E7C1-4409-8DF2-B335B095C4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599E09-01EF-45FD-9F58-EFE59EB758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85F29F-9DE6-463D-A7A0-396AA7B8D5C1}" type="datetimeFigureOut">
              <a:rPr lang="en-US" smtClean="0"/>
              <a:t>9/18/2021</a:t>
            </a:fld>
            <a:endParaRPr lang="en-US"/>
          </a:p>
        </p:txBody>
      </p:sp>
      <p:sp>
        <p:nvSpPr>
          <p:cNvPr id="4" name="Footer Placeholder 3">
            <a:extLst>
              <a:ext uri="{FF2B5EF4-FFF2-40B4-BE49-F238E27FC236}">
                <a16:creationId xmlns:a16="http://schemas.microsoft.com/office/drawing/2014/main" id="{0FCEA82F-E1D8-4CB7-8677-E78B8CA6D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80F9B8-B308-4998-9442-A3885F5F54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100106-E62A-45FB-896D-9FA9A564EC36}" type="slidenum">
              <a:rPr lang="en-US" smtClean="0"/>
              <a:t>‹#›</a:t>
            </a:fld>
            <a:endParaRPr lang="en-US"/>
          </a:p>
        </p:txBody>
      </p:sp>
    </p:spTree>
    <p:extLst>
      <p:ext uri="{BB962C8B-B14F-4D97-AF65-F5344CB8AC3E}">
        <p14:creationId xmlns:p14="http://schemas.microsoft.com/office/powerpoint/2010/main" val="2419973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230736" y="27728"/>
            <a:ext cx="10284864" cy="5483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3200" b="1">
                <a:solidFill>
                  <a:srgbClr val="071CB9"/>
                </a:solidFill>
                <a:latin typeface="Times New Roman" panose="02020603050405020304" pitchFamily="18" charset="0"/>
                <a:cs typeface="Times New Roman" panose="020206030504050203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16"/>
          <p:cNvSpPr txBox="1">
            <a:spLocks noGrp="1"/>
          </p:cNvSpPr>
          <p:nvPr>
            <p:ph type="body" idx="1"/>
          </p:nvPr>
        </p:nvSpPr>
        <p:spPr>
          <a:xfrm>
            <a:off x="573280" y="1253331"/>
            <a:ext cx="3904716"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1800">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20;p16"/>
          <p:cNvSpPr txBox="1">
            <a:spLocks noGrp="1"/>
          </p:cNvSpPr>
          <p:nvPr>
            <p:ph type="dt" idx="10"/>
          </p:nvPr>
        </p:nvSpPr>
        <p:spPr>
          <a:xfrm>
            <a:off x="10152667" y="6492875"/>
            <a:ext cx="11909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panose="02020603050405020304" pitchFamily="18" charset="0"/>
                <a:cs typeface="Times New Roman" panose="02020603050405020304" pitchFamily="18"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1" name="Google Shape;21;p16"/>
          <p:cNvSpPr txBox="1">
            <a:spLocks noGrp="1"/>
          </p:cNvSpPr>
          <p:nvPr>
            <p:ph type="ftr" idx="11"/>
          </p:nvPr>
        </p:nvSpPr>
        <p:spPr>
          <a:xfrm>
            <a:off x="4038600" y="6493086"/>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pitchFamily="18" charset="0"/>
                <a:cs typeface="Times New Roman" panose="02020603050405020304" pitchFamily="18"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22" name="Google Shape;22;p16"/>
          <p:cNvSpPr txBox="1">
            <a:spLocks noGrp="1"/>
          </p:cNvSpPr>
          <p:nvPr>
            <p:ph type="sldNum" idx="12"/>
          </p:nvPr>
        </p:nvSpPr>
        <p:spPr>
          <a:xfrm>
            <a:off x="11353800" y="6492875"/>
            <a:ext cx="838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Times New Roman" panose="02020603050405020304" pitchFamily="18" charset="0"/>
                <a:cs typeface="Times New Roman" panose="02020603050405020304" pitchFamily="18"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5" name="Rectangle 4">
            <a:extLst>
              <a:ext uri="{FF2B5EF4-FFF2-40B4-BE49-F238E27FC236}">
                <a16:creationId xmlns:a16="http://schemas.microsoft.com/office/drawing/2014/main" id="{F97BC297-FDA2-45E4-A221-67235800D152}"/>
              </a:ext>
            </a:extLst>
          </p:cNvPr>
          <p:cNvSpPr/>
          <p:nvPr userDrawn="1"/>
        </p:nvSpPr>
        <p:spPr>
          <a:xfrm>
            <a:off x="0" y="6534851"/>
            <a:ext cx="5486400" cy="18288"/>
          </a:xfrm>
          <a:prstGeom prst="rect">
            <a:avLst/>
          </a:prstGeom>
          <a:gradFill flip="none" rotWithShape="1">
            <a:gsLst>
              <a:gs pos="0">
                <a:srgbClr val="0070C0"/>
              </a:gs>
              <a:gs pos="100000">
                <a:srgbClr val="0070C0">
                  <a:shade val="100000"/>
                  <a:satMod val="115000"/>
                  <a:lumMod val="0"/>
                  <a:lumOff val="100000"/>
                </a:srgbClr>
              </a:gs>
              <a:gs pos="70000">
                <a:srgbClr val="0070C0">
                  <a:shade val="100000"/>
                  <a:satMod val="115000"/>
                  <a:lumMod val="14000"/>
                  <a:lumOff val="86000"/>
                </a:srgbClr>
              </a:gs>
              <a:gs pos="34000">
                <a:srgbClr val="0070C0">
                  <a:shade val="100000"/>
                  <a:satMod val="115000"/>
                  <a:lumMod val="32000"/>
                  <a:lumOff val="68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EB4177-2D55-4B3A-9C5D-13A8B6D942CD}"/>
              </a:ext>
            </a:extLst>
          </p:cNvPr>
          <p:cNvSpPr/>
          <p:nvPr userDrawn="1"/>
        </p:nvSpPr>
        <p:spPr>
          <a:xfrm>
            <a:off x="0" y="550766"/>
            <a:ext cx="5486400" cy="18288"/>
          </a:xfrm>
          <a:prstGeom prst="rect">
            <a:avLst/>
          </a:prstGeom>
          <a:gradFill>
            <a:gsLst>
              <a:gs pos="0">
                <a:schemeClr val="accent2"/>
              </a:gs>
              <a:gs pos="100000">
                <a:schemeClr val="accent2">
                  <a:lumMod val="0"/>
                  <a:lumOff val="100000"/>
                </a:schemeClr>
              </a:gs>
              <a:gs pos="70000">
                <a:schemeClr val="accent2">
                  <a:lumMod val="19000"/>
                  <a:lumOff val="81000"/>
                </a:schemeClr>
              </a:gs>
              <a:gs pos="34000">
                <a:schemeClr val="accent2">
                  <a:lumMod val="61000"/>
                  <a:lumOff val="3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4">
            <a:extLst>
              <a:ext uri="{FF2B5EF4-FFF2-40B4-BE49-F238E27FC236}">
                <a16:creationId xmlns:a16="http://schemas.microsoft.com/office/drawing/2014/main" id="{467884AC-BD03-49DE-A24C-C43E9B95DCED}"/>
              </a:ext>
            </a:extLst>
          </p:cNvPr>
          <p:cNvSpPr txBox="1">
            <a:spLocks/>
          </p:cNvSpPr>
          <p:nvPr userDrawn="1"/>
        </p:nvSpPr>
        <p:spPr>
          <a:xfrm>
            <a:off x="0" y="649078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err="1">
                <a:latin typeface="Times New Roman" panose="02020603050405020304" pitchFamily="18" charset="0"/>
                <a:cs typeface="Times New Roman" panose="02020603050405020304" pitchFamily="18" charset="0"/>
              </a:rPr>
              <a:t>Minhhuy</a:t>
            </a:r>
            <a:r>
              <a:rPr lang="en-US" dirty="0">
                <a:latin typeface="Times New Roman" panose="02020603050405020304" pitchFamily="18" charset="0"/>
                <a:cs typeface="Times New Roman" panose="02020603050405020304" pitchFamily="18" charset="0"/>
              </a:rPr>
              <a:t> Le, </a:t>
            </a:r>
            <a:r>
              <a:rPr lang="en-US" dirty="0" err="1">
                <a:latin typeface="Times New Roman" panose="02020603050405020304" pitchFamily="18" charset="0"/>
                <a:cs typeface="Times New Roman" panose="02020603050405020304" pitchFamily="18" charset="0"/>
              </a:rPr>
              <a:t>ICSLab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Phenikaa</a:t>
            </a:r>
            <a:r>
              <a:rPr lang="en-US" dirty="0">
                <a:latin typeface="Times New Roman" panose="02020603050405020304" pitchFamily="18" charset="0"/>
                <a:cs typeface="Times New Roman" panose="02020603050405020304" pitchFamily="18" charset="0"/>
              </a:rPr>
              <a:t> Uni.</a:t>
            </a:r>
          </a:p>
        </p:txBody>
      </p:sp>
      <p:pic>
        <p:nvPicPr>
          <p:cNvPr id="16" name="Google Shape;296;p7">
            <a:extLst>
              <a:ext uri="{FF2B5EF4-FFF2-40B4-BE49-F238E27FC236}">
                <a16:creationId xmlns:a16="http://schemas.microsoft.com/office/drawing/2014/main" id="{0504C61F-B380-470A-83E8-1A43B37DED3B}"/>
              </a:ext>
            </a:extLst>
          </p:cNvPr>
          <p:cNvPicPr preferRelativeResize="0">
            <a:picLocks noChangeAspect="1"/>
          </p:cNvPicPr>
          <p:nvPr userDrawn="1"/>
        </p:nvPicPr>
        <p:blipFill rotWithShape="1">
          <a:blip r:embed="rId2">
            <a:alphaModFix/>
          </a:blip>
          <a:stretch/>
        </p:blipFill>
        <p:spPr>
          <a:xfrm>
            <a:off x="11192140" y="76914"/>
            <a:ext cx="914400" cy="380082"/>
          </a:xfrm>
          <a:prstGeom prst="rect">
            <a:avLst/>
          </a:prstGeom>
          <a:noFill/>
          <a:ln>
            <a:noFill/>
          </a:ln>
        </p:spPr>
      </p:pic>
      <p:sp>
        <p:nvSpPr>
          <p:cNvPr id="24" name="Google Shape;19;p16">
            <a:extLst>
              <a:ext uri="{FF2B5EF4-FFF2-40B4-BE49-F238E27FC236}">
                <a16:creationId xmlns:a16="http://schemas.microsoft.com/office/drawing/2014/main" id="{ED44065C-E828-44D6-A3C0-41F3CC27AF67}"/>
              </a:ext>
            </a:extLst>
          </p:cNvPr>
          <p:cNvSpPr txBox="1">
            <a:spLocks noGrp="1"/>
          </p:cNvSpPr>
          <p:nvPr>
            <p:ph type="body" idx="13"/>
          </p:nvPr>
        </p:nvSpPr>
        <p:spPr>
          <a:xfrm>
            <a:off x="346105" y="576063"/>
            <a:ext cx="8438972" cy="645985"/>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dk1"/>
              </a:buClr>
              <a:buSzPts val="1800"/>
              <a:buFontTx/>
              <a:buNone/>
              <a:defRPr b="1">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5" name="Rectangle 24">
            <a:extLst>
              <a:ext uri="{FF2B5EF4-FFF2-40B4-BE49-F238E27FC236}">
                <a16:creationId xmlns:a16="http://schemas.microsoft.com/office/drawing/2014/main" id="{65DEFB06-D29F-4A31-AAC9-1AC5AC785090}"/>
              </a:ext>
            </a:extLst>
          </p:cNvPr>
          <p:cNvSpPr/>
          <p:nvPr userDrawn="1"/>
        </p:nvSpPr>
        <p:spPr>
          <a:xfrm flipH="1">
            <a:off x="10204450" y="532477"/>
            <a:ext cx="1987552" cy="18288"/>
          </a:xfrm>
          <a:prstGeom prst="rect">
            <a:avLst/>
          </a:prstGeom>
          <a:gradFill>
            <a:gsLst>
              <a:gs pos="0">
                <a:schemeClr val="accent2"/>
              </a:gs>
              <a:gs pos="100000">
                <a:schemeClr val="accent2">
                  <a:lumMod val="0"/>
                  <a:lumOff val="100000"/>
                </a:schemeClr>
              </a:gs>
              <a:gs pos="51000">
                <a:schemeClr val="accent2">
                  <a:lumMod val="19000"/>
                  <a:lumOff val="81000"/>
                </a:schemeClr>
              </a:gs>
              <a:gs pos="25000">
                <a:schemeClr val="accent2">
                  <a:lumMod val="61000"/>
                  <a:lumOff val="3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hyperlink" Target="https://arxiv.org/abs/1703.10593v7" TargetMode="Externa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ffinelayer.com/pixsrv/" TargetMode="External"/><Relationship Id="rId2" Type="http://schemas.openxmlformats.org/officeDocument/2006/relationships/hyperlink" Target="https://arxiv.org/pdf/1611.07004.pdf" TargetMode="Externa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hyperlink" Target="https://arxiv.org/pdf/2010.05334.pdf"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eepai.org/machine-learning-model/text2img" TargetMode="External"/><Relationship Id="rId2" Type="http://schemas.openxmlformats.org/officeDocument/2006/relationships/hyperlink" Target="https://arxiv.org/pdf/1605.05396.pdf"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rxiv.org/pdf/1609.04802.pdf"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zone.com/articles/working-principles-of-generative-adversarial-netwo"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a:t>
            </a:fld>
            <a:endParaRPr lang="en-US"/>
          </a:p>
        </p:txBody>
      </p:sp>
      <p:sp>
        <p:nvSpPr>
          <p:cNvPr id="8" name="Title 1">
            <a:extLst>
              <a:ext uri="{FF2B5EF4-FFF2-40B4-BE49-F238E27FC236}">
                <a16:creationId xmlns:a16="http://schemas.microsoft.com/office/drawing/2014/main" id="{FD360CBD-AB10-4248-A8BB-E3B689D175AA}"/>
              </a:ext>
            </a:extLst>
          </p:cNvPr>
          <p:cNvSpPr txBox="1">
            <a:spLocks/>
          </p:cNvSpPr>
          <p:nvPr/>
        </p:nvSpPr>
        <p:spPr>
          <a:xfrm>
            <a:off x="2210764" y="2071869"/>
            <a:ext cx="8399659" cy="261944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000" b="0" dirty="0">
                <a:solidFill>
                  <a:schemeClr val="tx1"/>
                </a:solidFill>
                <a:ea typeface="Tahoma" panose="020B0604030504040204" pitchFamily="34" charset="0"/>
              </a:rPr>
              <a:t>Group: AI-vision</a:t>
            </a:r>
          </a:p>
          <a:p>
            <a:endParaRPr lang="en-US" sz="3000" b="0" dirty="0">
              <a:solidFill>
                <a:schemeClr val="tx1"/>
              </a:solidFill>
              <a:ea typeface="Tahoma" panose="020B0604030504040204" pitchFamily="34" charset="0"/>
            </a:endParaRPr>
          </a:p>
          <a:p>
            <a:r>
              <a:rPr lang="en-US" sz="3000" b="0" dirty="0">
                <a:solidFill>
                  <a:schemeClr val="tx1"/>
                </a:solidFill>
                <a:ea typeface="Tahoma" panose="020B0604030504040204" pitchFamily="34" charset="0"/>
              </a:rPr>
              <a:t>Leader   : </a:t>
            </a:r>
            <a:r>
              <a:rPr lang="en-US" sz="3000" b="0" dirty="0" err="1">
                <a:solidFill>
                  <a:schemeClr val="tx1"/>
                </a:solidFill>
                <a:ea typeface="Tahoma" panose="020B0604030504040204" pitchFamily="34" charset="0"/>
              </a:rPr>
              <a:t>Nguyễn</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Thị</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Hường</a:t>
            </a:r>
            <a:endParaRPr lang="en-US" sz="3000" b="0" dirty="0">
              <a:solidFill>
                <a:schemeClr val="tx1"/>
              </a:solidFill>
              <a:ea typeface="Tahoma" panose="020B0604030504040204" pitchFamily="34" charset="0"/>
            </a:endParaRPr>
          </a:p>
          <a:p>
            <a:r>
              <a:rPr lang="en-US" sz="3000" b="0" dirty="0">
                <a:solidFill>
                  <a:schemeClr val="tx1"/>
                </a:solidFill>
                <a:ea typeface="Tahoma" panose="020B0604030504040204" pitchFamily="34" charset="0"/>
              </a:rPr>
              <a:t>Member : </a:t>
            </a:r>
            <a:r>
              <a:rPr lang="en-US" sz="3000" b="0" dirty="0" err="1">
                <a:solidFill>
                  <a:schemeClr val="tx1"/>
                </a:solidFill>
                <a:ea typeface="Tahoma" panose="020B0604030504040204" pitchFamily="34" charset="0"/>
              </a:rPr>
              <a:t>Vũ</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Phương</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Thùy</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Phạm</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Tiến</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Thành</a:t>
            </a:r>
            <a:r>
              <a:rPr lang="en-US" sz="3000" b="0" dirty="0">
                <a:solidFill>
                  <a:schemeClr val="tx1"/>
                </a:solidFill>
                <a:ea typeface="Tahoma" panose="020B0604030504040204" pitchFamily="34" charset="0"/>
              </a:rPr>
              <a:t> </a:t>
            </a:r>
            <a:r>
              <a:rPr lang="en-US" sz="3000" b="0" dirty="0" err="1">
                <a:solidFill>
                  <a:schemeClr val="tx1"/>
                </a:solidFill>
                <a:ea typeface="Tahoma" panose="020B0604030504040204" pitchFamily="34" charset="0"/>
              </a:rPr>
              <a:t>Công</a:t>
            </a:r>
            <a:endParaRPr lang="en-US" sz="3000" b="0" dirty="0">
              <a:solidFill>
                <a:schemeClr val="tx1"/>
              </a:solidFill>
              <a:ea typeface="Tahoma" panose="020B0604030504040204" pitchFamily="34" charset="0"/>
            </a:endParaRPr>
          </a:p>
          <a:p>
            <a:r>
              <a:rPr lang="en-US" sz="3000" b="0" dirty="0">
                <a:solidFill>
                  <a:schemeClr val="tx1"/>
                </a:solidFill>
                <a:ea typeface="Tahoma" panose="020B0604030504040204" pitchFamily="34" charset="0"/>
              </a:rPr>
              <a:t>Teacher  : Lê Minh </a:t>
            </a:r>
            <a:r>
              <a:rPr lang="en-US" sz="3000" b="0" dirty="0" err="1">
                <a:solidFill>
                  <a:schemeClr val="tx1"/>
                </a:solidFill>
                <a:ea typeface="Tahoma" panose="020B0604030504040204" pitchFamily="34" charset="0"/>
              </a:rPr>
              <a:t>Huy</a:t>
            </a:r>
            <a:r>
              <a:rPr lang="en-US" sz="3000" b="0" dirty="0">
                <a:solidFill>
                  <a:schemeClr val="tx1"/>
                </a:solidFill>
                <a:ea typeface="Tahoma" panose="020B0604030504040204" pitchFamily="34" charset="0"/>
              </a:rPr>
              <a:t> </a:t>
            </a:r>
          </a:p>
        </p:txBody>
      </p:sp>
    </p:spTree>
    <p:extLst>
      <p:ext uri="{BB962C8B-B14F-4D97-AF65-F5344CB8AC3E}">
        <p14:creationId xmlns:p14="http://schemas.microsoft.com/office/powerpoint/2010/main" val="122427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10</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chemeClr val="tx1"/>
                </a:solidFill>
                <a:latin typeface="Times New Roman" panose="02020603050405020304" pitchFamily="18" charset="0"/>
                <a:cs typeface="Times New Roman" panose="02020603050405020304" pitchFamily="18" charset="0"/>
              </a:rPr>
              <a:t>Image to image translation</a:t>
            </a:r>
          </a:p>
        </p:txBody>
      </p:sp>
    </p:spTree>
    <p:extLst>
      <p:ext uri="{BB962C8B-B14F-4D97-AF65-F5344CB8AC3E}">
        <p14:creationId xmlns:p14="http://schemas.microsoft.com/office/powerpoint/2010/main" val="36497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11</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139526" y="1030593"/>
            <a:ext cx="11161520" cy="4351338"/>
          </a:xfrm>
        </p:spPr>
        <p:txBody>
          <a:bodyPr>
            <a:normAutofit/>
          </a:bodyPr>
          <a:lstStyle/>
          <a:p>
            <a:pPr marL="114300" indent="0">
              <a:buNone/>
            </a:pPr>
            <a:r>
              <a:rPr lang="en-US" sz="2400" dirty="0"/>
              <a:t>Uses: change the properties in the image(colorless to colored, change style, increase resolution,…) </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3" y="613881"/>
            <a:ext cx="3833446"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400" b="0" dirty="0">
                <a:solidFill>
                  <a:schemeClr val="tx1"/>
                </a:solidFill>
                <a:latin typeface="Times New Roman" panose="02020603050405020304" pitchFamily="18" charset="0"/>
                <a:cs typeface="Times New Roman" panose="02020603050405020304" pitchFamily="18" charset="0"/>
              </a:rPr>
              <a:t>1. Image to image translation</a:t>
            </a:r>
          </a:p>
        </p:txBody>
      </p:sp>
      <p:pic>
        <p:nvPicPr>
          <p:cNvPr id="10" name="Picture 2">
            <a:extLst>
              <a:ext uri="{FF2B5EF4-FFF2-40B4-BE49-F238E27FC236}">
                <a16:creationId xmlns:a16="http://schemas.microsoft.com/office/drawing/2014/main" id="{D350F511-7B1A-4D41-9509-7D0580BAA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23"/>
          <a:stretch/>
        </p:blipFill>
        <p:spPr bwMode="auto">
          <a:xfrm>
            <a:off x="6531890" y="1564202"/>
            <a:ext cx="5042926" cy="48131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0B4BD0E-C76A-4AF3-A676-997DD43A4A0C}"/>
              </a:ext>
            </a:extLst>
          </p:cNvPr>
          <p:cNvPicPr/>
          <p:nvPr/>
        </p:nvPicPr>
        <p:blipFill rotWithShape="1">
          <a:blip r:embed="rId3"/>
          <a:srcRect r="50904"/>
          <a:stretch/>
        </p:blipFill>
        <p:spPr>
          <a:xfrm>
            <a:off x="956137" y="1938012"/>
            <a:ext cx="4729555" cy="4526646"/>
          </a:xfrm>
          <a:prstGeom prst="rect">
            <a:avLst/>
          </a:prstGeom>
        </p:spPr>
      </p:pic>
    </p:spTree>
    <p:extLst>
      <p:ext uri="{BB962C8B-B14F-4D97-AF65-F5344CB8AC3E}">
        <p14:creationId xmlns:p14="http://schemas.microsoft.com/office/powerpoint/2010/main" val="420248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10376074" cy="704423"/>
          </a:xfrm>
        </p:spPr>
        <p:txBody>
          <a:bodyPr>
            <a:normAutofit/>
          </a:bodyPr>
          <a:lstStyle/>
          <a:p>
            <a:pPr marL="114300" indent="0">
              <a:buNone/>
            </a:pPr>
            <a:r>
              <a:rPr lang="en-US" sz="2400" dirty="0"/>
              <a:t>- Types of </a:t>
            </a:r>
            <a:r>
              <a:rPr lang="en-US" sz="2400" dirty="0">
                <a:latin typeface="Times New Roman" panose="02020603050405020304" pitchFamily="18" charset="0"/>
                <a:cs typeface="Times New Roman" panose="02020603050405020304" pitchFamily="18" charset="0"/>
              </a:rPr>
              <a:t>Image to image translation</a:t>
            </a:r>
            <a:endParaRPr lang="en-US" sz="24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3" y="613881"/>
            <a:ext cx="3833446"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400" b="0" dirty="0">
                <a:solidFill>
                  <a:schemeClr val="tx1"/>
                </a:solidFill>
                <a:latin typeface="Times New Roman" panose="02020603050405020304" pitchFamily="18" charset="0"/>
                <a:cs typeface="Times New Roman" panose="02020603050405020304" pitchFamily="18" charset="0"/>
              </a:rPr>
              <a:t>1. Image to image translation</a:t>
            </a:r>
          </a:p>
        </p:txBody>
      </p:sp>
      <p:pic>
        <p:nvPicPr>
          <p:cNvPr id="6" name="Picture 5">
            <a:extLst>
              <a:ext uri="{FF2B5EF4-FFF2-40B4-BE49-F238E27FC236}">
                <a16:creationId xmlns:a16="http://schemas.microsoft.com/office/drawing/2014/main" id="{14E01A98-22C0-4299-B2C3-133E311F86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32048" y="1893489"/>
            <a:ext cx="9653183" cy="4542480"/>
          </a:xfrm>
          <a:prstGeom prst="rect">
            <a:avLst/>
          </a:prstGeom>
          <a:noFill/>
          <a:ln>
            <a:noFill/>
          </a:ln>
        </p:spPr>
      </p:pic>
    </p:spTree>
    <p:extLst>
      <p:ext uri="{BB962C8B-B14F-4D97-AF65-F5344CB8AC3E}">
        <p14:creationId xmlns:p14="http://schemas.microsoft.com/office/powerpoint/2010/main" val="395125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34121" y="2770928"/>
            <a:ext cx="10284864" cy="134387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chemeClr val="tx1"/>
                </a:solidFill>
                <a:latin typeface="Times New Roman" panose="02020603050405020304" pitchFamily="18" charset="0"/>
                <a:cs typeface="Times New Roman" panose="02020603050405020304" pitchFamily="18" charset="0"/>
              </a:rPr>
              <a:t>1. Image to image translation</a:t>
            </a:r>
          </a:p>
          <a:p>
            <a:pPr algn="ctr"/>
            <a:r>
              <a:rPr lang="en-US" b="0" dirty="0" err="1">
                <a:solidFill>
                  <a:schemeClr val="tx1"/>
                </a:solidFill>
              </a:rPr>
              <a:t>CycleGAN</a:t>
            </a:r>
            <a:endParaRPr lang="en-US" sz="32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256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79" y="1253331"/>
            <a:ext cx="10669152" cy="692700"/>
          </a:xfrm>
        </p:spPr>
        <p:txBody>
          <a:bodyPr>
            <a:normAutofit fontScale="92500"/>
          </a:bodyPr>
          <a:lstStyle/>
          <a:p>
            <a:pPr marL="114300" indent="0">
              <a:buNone/>
            </a:pPr>
            <a:r>
              <a:rPr lang="en-US" sz="2400" dirty="0"/>
              <a:t>Concept: </a:t>
            </a:r>
            <a:r>
              <a:rPr lang="en-US" sz="2400" dirty="0" err="1"/>
              <a:t>CycleGAN</a:t>
            </a:r>
            <a:r>
              <a:rPr lang="en-US" sz="2400" dirty="0"/>
              <a:t> is a GAN architecture used to convert different styles between images</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a:t>
            </a:r>
            <a:r>
              <a:rPr lang="en-US" sz="2400" b="0" dirty="0" err="1">
                <a:solidFill>
                  <a:schemeClr val="tx1"/>
                </a:solidFill>
                <a:latin typeface="Times New Roman" panose="02020603050405020304" pitchFamily="18" charset="0"/>
                <a:cs typeface="Times New Roman" panose="02020603050405020304" pitchFamily="18" charset="0"/>
              </a:rPr>
              <a:t>CycleGANs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id="{2F365B1D-A792-4B8F-99F1-C4A9C6410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7" y="1923724"/>
            <a:ext cx="10356257" cy="450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7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15</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268480" y="1089208"/>
            <a:ext cx="11466320" cy="2802854"/>
          </a:xfrm>
        </p:spPr>
        <p:txBody>
          <a:bodyPr>
            <a:normAutofit/>
          </a:bodyPr>
          <a:lstStyle/>
          <a:p>
            <a:pPr marL="114300" indent="0">
              <a:buNone/>
            </a:pPr>
            <a:r>
              <a:rPr lang="en-US" sz="2000" dirty="0"/>
              <a:t>- </a:t>
            </a:r>
            <a:r>
              <a:rPr lang="en-US" sz="2000" dirty="0" err="1"/>
              <a:t>CycleGAN</a:t>
            </a:r>
            <a:r>
              <a:rPr lang="en-US" sz="2000" dirty="0"/>
              <a:t> consists of 2 Generator and 2 Discriminator</a:t>
            </a:r>
            <a:r>
              <a:rPr lang="en-US" sz="2400" dirty="0"/>
              <a:t>.</a:t>
            </a:r>
            <a:endParaRPr lang="en-US" sz="2000" dirty="0"/>
          </a:p>
          <a:p>
            <a:pPr marL="114300" indent="0">
              <a:buNone/>
            </a:pPr>
            <a:r>
              <a:rPr lang="en-US" sz="2400" dirty="0"/>
              <a:t>- </a:t>
            </a:r>
            <a:r>
              <a:rPr lang="en-US" sz="2000" dirty="0"/>
              <a:t>Works: Convert 1 image from domain A to domain B then back to domain A, so that it matches the origin</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a:t>
            </a:r>
            <a:r>
              <a:rPr lang="en-US" sz="2400" b="0" dirty="0" err="1">
                <a:solidFill>
                  <a:schemeClr val="tx1"/>
                </a:solidFill>
                <a:latin typeface="Times New Roman" panose="02020603050405020304" pitchFamily="18" charset="0"/>
                <a:cs typeface="Times New Roman" panose="02020603050405020304" pitchFamily="18" charset="0"/>
              </a:rPr>
              <a:t>CycleGANs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FC6C963-BDD2-4B1B-8015-C7526D18FE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0165" y="2129281"/>
            <a:ext cx="8499975" cy="4283242"/>
          </a:xfrm>
          <a:prstGeom prst="rect">
            <a:avLst/>
          </a:prstGeom>
          <a:noFill/>
          <a:ln>
            <a:noFill/>
          </a:ln>
        </p:spPr>
      </p:pic>
    </p:spTree>
    <p:extLst>
      <p:ext uri="{BB962C8B-B14F-4D97-AF65-F5344CB8AC3E}">
        <p14:creationId xmlns:p14="http://schemas.microsoft.com/office/powerpoint/2010/main" val="159004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2802854"/>
          </a:xfrm>
        </p:spPr>
        <p:txBody>
          <a:bodyPr>
            <a:normAutofit/>
          </a:bodyPr>
          <a:lstStyle/>
          <a:p>
            <a:pPr marL="114300" indent="0">
              <a:buNone/>
            </a:pPr>
            <a:r>
              <a:rPr lang="en-US" sz="2400" dirty="0" err="1"/>
              <a:t>CycleGANs</a:t>
            </a:r>
            <a:r>
              <a:rPr lang="en-US" sz="2400" dirty="0"/>
              <a:t> Works</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a:t>
            </a:r>
            <a:r>
              <a:rPr lang="en-US" sz="2400" b="0" dirty="0" err="1">
                <a:solidFill>
                  <a:schemeClr val="tx1"/>
                </a:solidFill>
                <a:latin typeface="Times New Roman" panose="02020603050405020304" pitchFamily="18" charset="0"/>
                <a:cs typeface="Times New Roman" panose="02020603050405020304" pitchFamily="18" charset="0"/>
              </a:rPr>
              <a:t>CycleGANs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435688-996C-4BF2-BC1F-B6ED8EBFD6B7}"/>
              </a:ext>
            </a:extLst>
          </p:cNvPr>
          <p:cNvPicPr/>
          <p:nvPr/>
        </p:nvPicPr>
        <p:blipFill rotWithShape="1">
          <a:blip r:embed="rId2"/>
          <a:srcRect l="10108" t="16796" r="5849" b="27643"/>
          <a:stretch/>
        </p:blipFill>
        <p:spPr>
          <a:xfrm>
            <a:off x="2637693" y="2262555"/>
            <a:ext cx="6940062" cy="2379784"/>
          </a:xfrm>
          <a:prstGeom prst="rect">
            <a:avLst/>
          </a:prstGeom>
        </p:spPr>
      </p:pic>
      <p:sp>
        <p:nvSpPr>
          <p:cNvPr id="17" name="Freeform: Shape 16">
            <a:extLst>
              <a:ext uri="{FF2B5EF4-FFF2-40B4-BE49-F238E27FC236}">
                <a16:creationId xmlns:a16="http://schemas.microsoft.com/office/drawing/2014/main" id="{9F32307B-9146-4845-A5E2-E6AD33644B59}"/>
              </a:ext>
            </a:extLst>
          </p:cNvPr>
          <p:cNvSpPr/>
          <p:nvPr/>
        </p:nvSpPr>
        <p:spPr>
          <a:xfrm>
            <a:off x="6260123" y="4618892"/>
            <a:ext cx="2098431" cy="638707"/>
          </a:xfrm>
          <a:custGeom>
            <a:avLst/>
            <a:gdLst>
              <a:gd name="connsiteX0" fmla="*/ 0 w 2098431"/>
              <a:gd name="connsiteY0" fmla="*/ 0 h 638707"/>
              <a:gd name="connsiteX1" fmla="*/ 35169 w 2098431"/>
              <a:gd name="connsiteY1" fmla="*/ 105508 h 638707"/>
              <a:gd name="connsiteX2" fmla="*/ 58615 w 2098431"/>
              <a:gd name="connsiteY2" fmla="*/ 175846 h 638707"/>
              <a:gd name="connsiteX3" fmla="*/ 82062 w 2098431"/>
              <a:gd name="connsiteY3" fmla="*/ 199293 h 638707"/>
              <a:gd name="connsiteX4" fmla="*/ 105508 w 2098431"/>
              <a:gd name="connsiteY4" fmla="*/ 234462 h 638707"/>
              <a:gd name="connsiteX5" fmla="*/ 152400 w 2098431"/>
              <a:gd name="connsiteY5" fmla="*/ 269631 h 638707"/>
              <a:gd name="connsiteX6" fmla="*/ 234462 w 2098431"/>
              <a:gd name="connsiteY6" fmla="*/ 351693 h 638707"/>
              <a:gd name="connsiteX7" fmla="*/ 316523 w 2098431"/>
              <a:gd name="connsiteY7" fmla="*/ 398585 h 638707"/>
              <a:gd name="connsiteX8" fmla="*/ 351692 w 2098431"/>
              <a:gd name="connsiteY8" fmla="*/ 410308 h 638707"/>
              <a:gd name="connsiteX9" fmla="*/ 457200 w 2098431"/>
              <a:gd name="connsiteY9" fmla="*/ 468923 h 638707"/>
              <a:gd name="connsiteX10" fmla="*/ 574431 w 2098431"/>
              <a:gd name="connsiteY10" fmla="*/ 527539 h 638707"/>
              <a:gd name="connsiteX11" fmla="*/ 715108 w 2098431"/>
              <a:gd name="connsiteY11" fmla="*/ 574431 h 638707"/>
              <a:gd name="connsiteX12" fmla="*/ 785446 w 2098431"/>
              <a:gd name="connsiteY12" fmla="*/ 597877 h 638707"/>
              <a:gd name="connsiteX13" fmla="*/ 820615 w 2098431"/>
              <a:gd name="connsiteY13" fmla="*/ 609600 h 638707"/>
              <a:gd name="connsiteX14" fmla="*/ 937846 w 2098431"/>
              <a:gd name="connsiteY14" fmla="*/ 621323 h 638707"/>
              <a:gd name="connsiteX15" fmla="*/ 1219200 w 2098431"/>
              <a:gd name="connsiteY15" fmla="*/ 609600 h 638707"/>
              <a:gd name="connsiteX16" fmla="*/ 1301262 w 2098431"/>
              <a:gd name="connsiteY16" fmla="*/ 574431 h 638707"/>
              <a:gd name="connsiteX17" fmla="*/ 1406769 w 2098431"/>
              <a:gd name="connsiteY17" fmla="*/ 562708 h 638707"/>
              <a:gd name="connsiteX18" fmla="*/ 1441939 w 2098431"/>
              <a:gd name="connsiteY18" fmla="*/ 550985 h 638707"/>
              <a:gd name="connsiteX19" fmla="*/ 1535723 w 2098431"/>
              <a:gd name="connsiteY19" fmla="*/ 504093 h 638707"/>
              <a:gd name="connsiteX20" fmla="*/ 1664677 w 2098431"/>
              <a:gd name="connsiteY20" fmla="*/ 492370 h 638707"/>
              <a:gd name="connsiteX21" fmla="*/ 1735015 w 2098431"/>
              <a:gd name="connsiteY21" fmla="*/ 433754 h 638707"/>
              <a:gd name="connsiteX22" fmla="*/ 1805354 w 2098431"/>
              <a:gd name="connsiteY22" fmla="*/ 386862 h 638707"/>
              <a:gd name="connsiteX23" fmla="*/ 1852246 w 2098431"/>
              <a:gd name="connsiteY23" fmla="*/ 328246 h 638707"/>
              <a:gd name="connsiteX24" fmla="*/ 1875692 w 2098431"/>
              <a:gd name="connsiteY24" fmla="*/ 293077 h 638707"/>
              <a:gd name="connsiteX25" fmla="*/ 1910862 w 2098431"/>
              <a:gd name="connsiteY25" fmla="*/ 257908 h 638707"/>
              <a:gd name="connsiteX26" fmla="*/ 1957754 w 2098431"/>
              <a:gd name="connsiteY26" fmla="*/ 187570 h 638707"/>
              <a:gd name="connsiteX27" fmla="*/ 1981200 w 2098431"/>
              <a:gd name="connsiteY27" fmla="*/ 152400 h 638707"/>
              <a:gd name="connsiteX28" fmla="*/ 1992923 w 2098431"/>
              <a:gd name="connsiteY28" fmla="*/ 117231 h 638707"/>
              <a:gd name="connsiteX29" fmla="*/ 2039815 w 2098431"/>
              <a:gd name="connsiteY29" fmla="*/ 46893 h 638707"/>
              <a:gd name="connsiteX30" fmla="*/ 2004646 w 2098431"/>
              <a:gd name="connsiteY30" fmla="*/ 35170 h 638707"/>
              <a:gd name="connsiteX31" fmla="*/ 1934308 w 2098431"/>
              <a:gd name="connsiteY31" fmla="*/ 93785 h 638707"/>
              <a:gd name="connsiteX32" fmla="*/ 1887415 w 2098431"/>
              <a:gd name="connsiteY32" fmla="*/ 128954 h 638707"/>
              <a:gd name="connsiteX33" fmla="*/ 1957754 w 2098431"/>
              <a:gd name="connsiteY33" fmla="*/ 93785 h 638707"/>
              <a:gd name="connsiteX34" fmla="*/ 1992923 w 2098431"/>
              <a:gd name="connsiteY34" fmla="*/ 58616 h 638707"/>
              <a:gd name="connsiteX35" fmla="*/ 2051539 w 2098431"/>
              <a:gd name="connsiteY35" fmla="*/ 23446 h 638707"/>
              <a:gd name="connsiteX36" fmla="*/ 2098431 w 2098431"/>
              <a:gd name="connsiteY36" fmla="*/ 211016 h 638707"/>
              <a:gd name="connsiteX37" fmla="*/ 2098431 w 2098431"/>
              <a:gd name="connsiteY37" fmla="*/ 234462 h 63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8431" h="638707">
                <a:moveTo>
                  <a:pt x="0" y="0"/>
                </a:moveTo>
                <a:cubicBezTo>
                  <a:pt x="47013" y="117534"/>
                  <a:pt x="4880" y="4545"/>
                  <a:pt x="35169" y="105508"/>
                </a:cubicBezTo>
                <a:cubicBezTo>
                  <a:pt x="42271" y="129180"/>
                  <a:pt x="41139" y="158370"/>
                  <a:pt x="58615" y="175846"/>
                </a:cubicBezTo>
                <a:cubicBezTo>
                  <a:pt x="66431" y="183662"/>
                  <a:pt x="75157" y="190662"/>
                  <a:pt x="82062" y="199293"/>
                </a:cubicBezTo>
                <a:cubicBezTo>
                  <a:pt x="90864" y="210295"/>
                  <a:pt x="95545" y="224499"/>
                  <a:pt x="105508" y="234462"/>
                </a:cubicBezTo>
                <a:cubicBezTo>
                  <a:pt x="119324" y="248278"/>
                  <a:pt x="137943" y="256488"/>
                  <a:pt x="152400" y="269631"/>
                </a:cubicBezTo>
                <a:cubicBezTo>
                  <a:pt x="181024" y="295653"/>
                  <a:pt x="202275" y="330235"/>
                  <a:pt x="234462" y="351693"/>
                </a:cubicBezTo>
                <a:cubicBezTo>
                  <a:pt x="269782" y="375240"/>
                  <a:pt x="274877" y="380737"/>
                  <a:pt x="316523" y="398585"/>
                </a:cubicBezTo>
                <a:cubicBezTo>
                  <a:pt x="327881" y="403453"/>
                  <a:pt x="339969" y="406400"/>
                  <a:pt x="351692" y="410308"/>
                </a:cubicBezTo>
                <a:cubicBezTo>
                  <a:pt x="423585" y="482199"/>
                  <a:pt x="342442" y="411544"/>
                  <a:pt x="457200" y="468923"/>
                </a:cubicBezTo>
                <a:cubicBezTo>
                  <a:pt x="496277" y="488462"/>
                  <a:pt x="532984" y="513723"/>
                  <a:pt x="574431" y="527539"/>
                </a:cubicBezTo>
                <a:lnTo>
                  <a:pt x="715108" y="574431"/>
                </a:lnTo>
                <a:lnTo>
                  <a:pt x="785446" y="597877"/>
                </a:lnTo>
                <a:cubicBezTo>
                  <a:pt x="797169" y="601785"/>
                  <a:pt x="808319" y="608370"/>
                  <a:pt x="820615" y="609600"/>
                </a:cubicBezTo>
                <a:lnTo>
                  <a:pt x="937846" y="621323"/>
                </a:lnTo>
                <a:cubicBezTo>
                  <a:pt x="1056827" y="651068"/>
                  <a:pt x="988747" y="639659"/>
                  <a:pt x="1219200" y="609600"/>
                </a:cubicBezTo>
                <a:cubicBezTo>
                  <a:pt x="1276242" y="602160"/>
                  <a:pt x="1235829" y="589531"/>
                  <a:pt x="1301262" y="574431"/>
                </a:cubicBezTo>
                <a:cubicBezTo>
                  <a:pt x="1335741" y="566474"/>
                  <a:pt x="1371600" y="566616"/>
                  <a:pt x="1406769" y="562708"/>
                </a:cubicBezTo>
                <a:cubicBezTo>
                  <a:pt x="1418492" y="558800"/>
                  <a:pt x="1430689" y="556099"/>
                  <a:pt x="1441939" y="550985"/>
                </a:cubicBezTo>
                <a:cubicBezTo>
                  <a:pt x="1473757" y="536522"/>
                  <a:pt x="1500915" y="507257"/>
                  <a:pt x="1535723" y="504093"/>
                </a:cubicBezTo>
                <a:lnTo>
                  <a:pt x="1664677" y="492370"/>
                </a:lnTo>
                <a:cubicBezTo>
                  <a:pt x="1739929" y="467284"/>
                  <a:pt x="1658362" y="501889"/>
                  <a:pt x="1735015" y="433754"/>
                </a:cubicBezTo>
                <a:cubicBezTo>
                  <a:pt x="1756076" y="415033"/>
                  <a:pt x="1805354" y="386862"/>
                  <a:pt x="1805354" y="386862"/>
                </a:cubicBezTo>
                <a:cubicBezTo>
                  <a:pt x="1877518" y="278617"/>
                  <a:pt x="1785429" y="411768"/>
                  <a:pt x="1852246" y="328246"/>
                </a:cubicBezTo>
                <a:cubicBezTo>
                  <a:pt x="1861047" y="317244"/>
                  <a:pt x="1866672" y="303901"/>
                  <a:pt x="1875692" y="293077"/>
                </a:cubicBezTo>
                <a:cubicBezTo>
                  <a:pt x="1886306" y="280341"/>
                  <a:pt x="1900683" y="270995"/>
                  <a:pt x="1910862" y="257908"/>
                </a:cubicBezTo>
                <a:cubicBezTo>
                  <a:pt x="1928162" y="235665"/>
                  <a:pt x="1942123" y="211016"/>
                  <a:pt x="1957754" y="187570"/>
                </a:cubicBezTo>
                <a:cubicBezTo>
                  <a:pt x="1965569" y="175847"/>
                  <a:pt x="1976744" y="165767"/>
                  <a:pt x="1981200" y="152400"/>
                </a:cubicBezTo>
                <a:cubicBezTo>
                  <a:pt x="1985108" y="140677"/>
                  <a:pt x="1986922" y="128033"/>
                  <a:pt x="1992923" y="117231"/>
                </a:cubicBezTo>
                <a:cubicBezTo>
                  <a:pt x="2006608" y="92598"/>
                  <a:pt x="2039815" y="46893"/>
                  <a:pt x="2039815" y="46893"/>
                </a:cubicBezTo>
                <a:cubicBezTo>
                  <a:pt x="2028092" y="42985"/>
                  <a:pt x="2016835" y="33139"/>
                  <a:pt x="2004646" y="35170"/>
                </a:cubicBezTo>
                <a:cubicBezTo>
                  <a:pt x="1983203" y="38744"/>
                  <a:pt x="1947056" y="82858"/>
                  <a:pt x="1934308" y="93785"/>
                </a:cubicBezTo>
                <a:cubicBezTo>
                  <a:pt x="1919473" y="106500"/>
                  <a:pt x="1873599" y="142770"/>
                  <a:pt x="1887415" y="128954"/>
                </a:cubicBezTo>
                <a:cubicBezTo>
                  <a:pt x="1922255" y="94116"/>
                  <a:pt x="1900139" y="108189"/>
                  <a:pt x="1957754" y="93785"/>
                </a:cubicBezTo>
                <a:cubicBezTo>
                  <a:pt x="1969477" y="82062"/>
                  <a:pt x="1979129" y="67812"/>
                  <a:pt x="1992923" y="58616"/>
                </a:cubicBezTo>
                <a:cubicBezTo>
                  <a:pt x="2084233" y="-2257"/>
                  <a:pt x="1978518" y="96467"/>
                  <a:pt x="2051539" y="23446"/>
                </a:cubicBezTo>
                <a:cubicBezTo>
                  <a:pt x="2070040" y="78950"/>
                  <a:pt x="2098431" y="154430"/>
                  <a:pt x="2098431" y="211016"/>
                </a:cubicBezTo>
                <a:lnTo>
                  <a:pt x="2098431" y="2344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6C232A9-03D9-40EB-8A48-A2A2A6DAE23E}"/>
              </a:ext>
            </a:extLst>
          </p:cNvPr>
          <p:cNvSpPr/>
          <p:nvPr/>
        </p:nvSpPr>
        <p:spPr>
          <a:xfrm>
            <a:off x="3505200" y="4572000"/>
            <a:ext cx="2450123" cy="715108"/>
          </a:xfrm>
          <a:custGeom>
            <a:avLst/>
            <a:gdLst>
              <a:gd name="connsiteX0" fmla="*/ 0 w 2450123"/>
              <a:gd name="connsiteY0" fmla="*/ 0 h 715108"/>
              <a:gd name="connsiteX1" fmla="*/ 46892 w 2450123"/>
              <a:gd name="connsiteY1" fmla="*/ 58615 h 715108"/>
              <a:gd name="connsiteX2" fmla="*/ 93785 w 2450123"/>
              <a:gd name="connsiteY2" fmla="*/ 117231 h 715108"/>
              <a:gd name="connsiteX3" fmla="*/ 152400 w 2450123"/>
              <a:gd name="connsiteY3" fmla="*/ 175846 h 715108"/>
              <a:gd name="connsiteX4" fmla="*/ 175846 w 2450123"/>
              <a:gd name="connsiteY4" fmla="*/ 211015 h 715108"/>
              <a:gd name="connsiteX5" fmla="*/ 211015 w 2450123"/>
              <a:gd name="connsiteY5" fmla="*/ 234462 h 715108"/>
              <a:gd name="connsiteX6" fmla="*/ 269631 w 2450123"/>
              <a:gd name="connsiteY6" fmla="*/ 293077 h 715108"/>
              <a:gd name="connsiteX7" fmla="*/ 375138 w 2450123"/>
              <a:gd name="connsiteY7" fmla="*/ 351692 h 715108"/>
              <a:gd name="connsiteX8" fmla="*/ 468923 w 2450123"/>
              <a:gd name="connsiteY8" fmla="*/ 433754 h 715108"/>
              <a:gd name="connsiteX9" fmla="*/ 539262 w 2450123"/>
              <a:gd name="connsiteY9" fmla="*/ 480646 h 715108"/>
              <a:gd name="connsiteX10" fmla="*/ 586154 w 2450123"/>
              <a:gd name="connsiteY10" fmla="*/ 504092 h 715108"/>
              <a:gd name="connsiteX11" fmla="*/ 621323 w 2450123"/>
              <a:gd name="connsiteY11" fmla="*/ 527538 h 715108"/>
              <a:gd name="connsiteX12" fmla="*/ 644769 w 2450123"/>
              <a:gd name="connsiteY12" fmla="*/ 550985 h 715108"/>
              <a:gd name="connsiteX13" fmla="*/ 762000 w 2450123"/>
              <a:gd name="connsiteY13" fmla="*/ 586154 h 715108"/>
              <a:gd name="connsiteX14" fmla="*/ 855785 w 2450123"/>
              <a:gd name="connsiteY14" fmla="*/ 609600 h 715108"/>
              <a:gd name="connsiteX15" fmla="*/ 937846 w 2450123"/>
              <a:gd name="connsiteY15" fmla="*/ 633046 h 715108"/>
              <a:gd name="connsiteX16" fmla="*/ 984738 w 2450123"/>
              <a:gd name="connsiteY16" fmla="*/ 644769 h 715108"/>
              <a:gd name="connsiteX17" fmla="*/ 1019908 w 2450123"/>
              <a:gd name="connsiteY17" fmla="*/ 656492 h 715108"/>
              <a:gd name="connsiteX18" fmla="*/ 1137138 w 2450123"/>
              <a:gd name="connsiteY18" fmla="*/ 679938 h 715108"/>
              <a:gd name="connsiteX19" fmla="*/ 1230923 w 2450123"/>
              <a:gd name="connsiteY19" fmla="*/ 703385 h 715108"/>
              <a:gd name="connsiteX20" fmla="*/ 1289538 w 2450123"/>
              <a:gd name="connsiteY20" fmla="*/ 715108 h 715108"/>
              <a:gd name="connsiteX21" fmla="*/ 1781908 w 2450123"/>
              <a:gd name="connsiteY21" fmla="*/ 703385 h 715108"/>
              <a:gd name="connsiteX22" fmla="*/ 1817077 w 2450123"/>
              <a:gd name="connsiteY22" fmla="*/ 679938 h 715108"/>
              <a:gd name="connsiteX23" fmla="*/ 1899138 w 2450123"/>
              <a:gd name="connsiteY23" fmla="*/ 668215 h 715108"/>
              <a:gd name="connsiteX24" fmla="*/ 2016369 w 2450123"/>
              <a:gd name="connsiteY24" fmla="*/ 621323 h 715108"/>
              <a:gd name="connsiteX25" fmla="*/ 2074985 w 2450123"/>
              <a:gd name="connsiteY25" fmla="*/ 574431 h 715108"/>
              <a:gd name="connsiteX26" fmla="*/ 2110154 w 2450123"/>
              <a:gd name="connsiteY26" fmla="*/ 550985 h 715108"/>
              <a:gd name="connsiteX27" fmla="*/ 2168769 w 2450123"/>
              <a:gd name="connsiteY27" fmla="*/ 468923 h 715108"/>
              <a:gd name="connsiteX28" fmla="*/ 2203938 w 2450123"/>
              <a:gd name="connsiteY28" fmla="*/ 445477 h 715108"/>
              <a:gd name="connsiteX29" fmla="*/ 2250831 w 2450123"/>
              <a:gd name="connsiteY29" fmla="*/ 339969 h 715108"/>
              <a:gd name="connsiteX30" fmla="*/ 2262554 w 2450123"/>
              <a:gd name="connsiteY30" fmla="*/ 304800 h 715108"/>
              <a:gd name="connsiteX31" fmla="*/ 2286000 w 2450123"/>
              <a:gd name="connsiteY31" fmla="*/ 269631 h 715108"/>
              <a:gd name="connsiteX32" fmla="*/ 2321169 w 2450123"/>
              <a:gd name="connsiteY32" fmla="*/ 211015 h 715108"/>
              <a:gd name="connsiteX33" fmla="*/ 2344615 w 2450123"/>
              <a:gd name="connsiteY33" fmla="*/ 128954 h 715108"/>
              <a:gd name="connsiteX34" fmla="*/ 2356338 w 2450123"/>
              <a:gd name="connsiteY34" fmla="*/ 82062 h 715108"/>
              <a:gd name="connsiteX35" fmla="*/ 2344615 w 2450123"/>
              <a:gd name="connsiteY35" fmla="*/ 117231 h 715108"/>
              <a:gd name="connsiteX36" fmla="*/ 2309446 w 2450123"/>
              <a:gd name="connsiteY36" fmla="*/ 128954 h 715108"/>
              <a:gd name="connsiteX37" fmla="*/ 2239108 w 2450123"/>
              <a:gd name="connsiteY37" fmla="*/ 187569 h 715108"/>
              <a:gd name="connsiteX38" fmla="*/ 2227385 w 2450123"/>
              <a:gd name="connsiteY38" fmla="*/ 211015 h 715108"/>
              <a:gd name="connsiteX39" fmla="*/ 2297723 w 2450123"/>
              <a:gd name="connsiteY39" fmla="*/ 152400 h 715108"/>
              <a:gd name="connsiteX40" fmla="*/ 2332892 w 2450123"/>
              <a:gd name="connsiteY40" fmla="*/ 128954 h 715108"/>
              <a:gd name="connsiteX41" fmla="*/ 2414954 w 2450123"/>
              <a:gd name="connsiteY41" fmla="*/ 234462 h 715108"/>
              <a:gd name="connsiteX42" fmla="*/ 2438400 w 2450123"/>
              <a:gd name="connsiteY42" fmla="*/ 281354 h 715108"/>
              <a:gd name="connsiteX43" fmla="*/ 2450123 w 2450123"/>
              <a:gd name="connsiteY43" fmla="*/ 316523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50123" h="715108">
                <a:moveTo>
                  <a:pt x="0" y="0"/>
                </a:moveTo>
                <a:cubicBezTo>
                  <a:pt x="15631" y="19538"/>
                  <a:pt x="33631" y="37397"/>
                  <a:pt x="46892" y="58615"/>
                </a:cubicBezTo>
                <a:cubicBezTo>
                  <a:pt x="87338" y="123330"/>
                  <a:pt x="20663" y="68485"/>
                  <a:pt x="93785" y="117231"/>
                </a:cubicBezTo>
                <a:cubicBezTo>
                  <a:pt x="156308" y="211015"/>
                  <a:pt x="74247" y="97693"/>
                  <a:pt x="152400" y="175846"/>
                </a:cubicBezTo>
                <a:cubicBezTo>
                  <a:pt x="162363" y="185809"/>
                  <a:pt x="165883" y="201052"/>
                  <a:pt x="175846" y="211015"/>
                </a:cubicBezTo>
                <a:cubicBezTo>
                  <a:pt x="185809" y="220978"/>
                  <a:pt x="200412" y="225184"/>
                  <a:pt x="211015" y="234462"/>
                </a:cubicBezTo>
                <a:cubicBezTo>
                  <a:pt x="231810" y="252658"/>
                  <a:pt x="243417" y="284339"/>
                  <a:pt x="269631" y="293077"/>
                </a:cubicBezTo>
                <a:cubicBezTo>
                  <a:pt x="313856" y="307819"/>
                  <a:pt x="334828" y="311382"/>
                  <a:pt x="375138" y="351692"/>
                </a:cubicBezTo>
                <a:cubicBezTo>
                  <a:pt x="423669" y="400223"/>
                  <a:pt x="415110" y="396085"/>
                  <a:pt x="468923" y="433754"/>
                </a:cubicBezTo>
                <a:cubicBezTo>
                  <a:pt x="492008" y="449913"/>
                  <a:pt x="514058" y="468044"/>
                  <a:pt x="539262" y="480646"/>
                </a:cubicBezTo>
                <a:cubicBezTo>
                  <a:pt x="554893" y="488461"/>
                  <a:pt x="570981" y="495422"/>
                  <a:pt x="586154" y="504092"/>
                </a:cubicBezTo>
                <a:cubicBezTo>
                  <a:pt x="598387" y="511082"/>
                  <a:pt x="610321" y="518736"/>
                  <a:pt x="621323" y="527538"/>
                </a:cubicBezTo>
                <a:cubicBezTo>
                  <a:pt x="629954" y="534443"/>
                  <a:pt x="634883" y="546042"/>
                  <a:pt x="644769" y="550985"/>
                </a:cubicBezTo>
                <a:cubicBezTo>
                  <a:pt x="681912" y="569557"/>
                  <a:pt x="722737" y="574936"/>
                  <a:pt x="762000" y="586154"/>
                </a:cubicBezTo>
                <a:cubicBezTo>
                  <a:pt x="871978" y="617576"/>
                  <a:pt x="694904" y="573849"/>
                  <a:pt x="855785" y="609600"/>
                </a:cubicBezTo>
                <a:cubicBezTo>
                  <a:pt x="938240" y="627923"/>
                  <a:pt x="869311" y="613465"/>
                  <a:pt x="937846" y="633046"/>
                </a:cubicBezTo>
                <a:cubicBezTo>
                  <a:pt x="953338" y="637472"/>
                  <a:pt x="969246" y="640343"/>
                  <a:pt x="984738" y="644769"/>
                </a:cubicBezTo>
                <a:cubicBezTo>
                  <a:pt x="996620" y="648164"/>
                  <a:pt x="1008026" y="653097"/>
                  <a:pt x="1019908" y="656492"/>
                </a:cubicBezTo>
                <a:cubicBezTo>
                  <a:pt x="1093858" y="677620"/>
                  <a:pt x="1045008" y="660196"/>
                  <a:pt x="1137138" y="679938"/>
                </a:cubicBezTo>
                <a:cubicBezTo>
                  <a:pt x="1168647" y="686690"/>
                  <a:pt x="1199524" y="696139"/>
                  <a:pt x="1230923" y="703385"/>
                </a:cubicBezTo>
                <a:cubicBezTo>
                  <a:pt x="1250338" y="707865"/>
                  <a:pt x="1270000" y="711200"/>
                  <a:pt x="1289538" y="715108"/>
                </a:cubicBezTo>
                <a:cubicBezTo>
                  <a:pt x="1453661" y="711200"/>
                  <a:pt x="1618102" y="714306"/>
                  <a:pt x="1781908" y="703385"/>
                </a:cubicBezTo>
                <a:cubicBezTo>
                  <a:pt x="1795966" y="702448"/>
                  <a:pt x="1803582" y="683987"/>
                  <a:pt x="1817077" y="679938"/>
                </a:cubicBezTo>
                <a:cubicBezTo>
                  <a:pt x="1843543" y="671998"/>
                  <a:pt x="1871784" y="672123"/>
                  <a:pt x="1899138" y="668215"/>
                </a:cubicBezTo>
                <a:cubicBezTo>
                  <a:pt x="1956783" y="649000"/>
                  <a:pt x="1968070" y="648922"/>
                  <a:pt x="2016369" y="621323"/>
                </a:cubicBezTo>
                <a:cubicBezTo>
                  <a:pt x="2079509" y="585243"/>
                  <a:pt x="2026847" y="612941"/>
                  <a:pt x="2074985" y="574431"/>
                </a:cubicBezTo>
                <a:cubicBezTo>
                  <a:pt x="2085987" y="565630"/>
                  <a:pt x="2098431" y="558800"/>
                  <a:pt x="2110154" y="550985"/>
                </a:cubicBezTo>
                <a:cubicBezTo>
                  <a:pt x="2123468" y="531014"/>
                  <a:pt x="2154226" y="483466"/>
                  <a:pt x="2168769" y="468923"/>
                </a:cubicBezTo>
                <a:cubicBezTo>
                  <a:pt x="2178732" y="458960"/>
                  <a:pt x="2192215" y="453292"/>
                  <a:pt x="2203938" y="445477"/>
                </a:cubicBezTo>
                <a:cubicBezTo>
                  <a:pt x="2241095" y="389744"/>
                  <a:pt x="2222929" y="423675"/>
                  <a:pt x="2250831" y="339969"/>
                </a:cubicBezTo>
                <a:cubicBezTo>
                  <a:pt x="2254739" y="328246"/>
                  <a:pt x="2255699" y="315082"/>
                  <a:pt x="2262554" y="304800"/>
                </a:cubicBezTo>
                <a:cubicBezTo>
                  <a:pt x="2270369" y="293077"/>
                  <a:pt x="2279699" y="282233"/>
                  <a:pt x="2286000" y="269631"/>
                </a:cubicBezTo>
                <a:cubicBezTo>
                  <a:pt x="2316437" y="208757"/>
                  <a:pt x="2275373" y="256813"/>
                  <a:pt x="2321169" y="211015"/>
                </a:cubicBezTo>
                <a:cubicBezTo>
                  <a:pt x="2357817" y="64423"/>
                  <a:pt x="2310979" y="246680"/>
                  <a:pt x="2344615" y="128954"/>
                </a:cubicBezTo>
                <a:cubicBezTo>
                  <a:pt x="2349041" y="113462"/>
                  <a:pt x="2356338" y="98174"/>
                  <a:pt x="2356338" y="82062"/>
                </a:cubicBezTo>
                <a:cubicBezTo>
                  <a:pt x="2356338" y="69705"/>
                  <a:pt x="2353353" y="108493"/>
                  <a:pt x="2344615" y="117231"/>
                </a:cubicBezTo>
                <a:cubicBezTo>
                  <a:pt x="2335877" y="125969"/>
                  <a:pt x="2321169" y="125046"/>
                  <a:pt x="2309446" y="128954"/>
                </a:cubicBezTo>
                <a:cubicBezTo>
                  <a:pt x="2254714" y="183686"/>
                  <a:pt x="2296230" y="146768"/>
                  <a:pt x="2239108" y="187569"/>
                </a:cubicBezTo>
                <a:cubicBezTo>
                  <a:pt x="2177007" y="231926"/>
                  <a:pt x="2177045" y="227795"/>
                  <a:pt x="2227385" y="211015"/>
                </a:cubicBezTo>
                <a:cubicBezTo>
                  <a:pt x="2314703" y="152803"/>
                  <a:pt x="2207460" y="227619"/>
                  <a:pt x="2297723" y="152400"/>
                </a:cubicBezTo>
                <a:cubicBezTo>
                  <a:pt x="2308547" y="143380"/>
                  <a:pt x="2321169" y="136769"/>
                  <a:pt x="2332892" y="128954"/>
                </a:cubicBezTo>
                <a:cubicBezTo>
                  <a:pt x="2371489" y="167550"/>
                  <a:pt x="2386908" y="178370"/>
                  <a:pt x="2414954" y="234462"/>
                </a:cubicBezTo>
                <a:cubicBezTo>
                  <a:pt x="2422769" y="250093"/>
                  <a:pt x="2431516" y="265291"/>
                  <a:pt x="2438400" y="281354"/>
                </a:cubicBezTo>
                <a:cubicBezTo>
                  <a:pt x="2443268" y="292712"/>
                  <a:pt x="2450123" y="316523"/>
                  <a:pt x="2450123" y="3165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8FF7683-9CF2-4CBB-97A3-58FB727C487A}"/>
              </a:ext>
            </a:extLst>
          </p:cNvPr>
          <p:cNvSpPr/>
          <p:nvPr/>
        </p:nvSpPr>
        <p:spPr>
          <a:xfrm>
            <a:off x="4181398" y="1711569"/>
            <a:ext cx="4329556" cy="740566"/>
          </a:xfrm>
          <a:custGeom>
            <a:avLst/>
            <a:gdLst>
              <a:gd name="connsiteX0" fmla="*/ 4329556 w 4329556"/>
              <a:gd name="connsiteY0" fmla="*/ 668216 h 740566"/>
              <a:gd name="connsiteX1" fmla="*/ 4247494 w 4329556"/>
              <a:gd name="connsiteY1" fmla="*/ 539262 h 740566"/>
              <a:gd name="connsiteX2" fmla="*/ 4212325 w 4329556"/>
              <a:gd name="connsiteY2" fmla="*/ 515816 h 740566"/>
              <a:gd name="connsiteX3" fmla="*/ 4118540 w 4329556"/>
              <a:gd name="connsiteY3" fmla="*/ 386862 h 740566"/>
              <a:gd name="connsiteX4" fmla="*/ 4083371 w 4329556"/>
              <a:gd name="connsiteY4" fmla="*/ 375139 h 740566"/>
              <a:gd name="connsiteX5" fmla="*/ 4048202 w 4329556"/>
              <a:gd name="connsiteY5" fmla="*/ 339969 h 740566"/>
              <a:gd name="connsiteX6" fmla="*/ 3966140 w 4329556"/>
              <a:gd name="connsiteY6" fmla="*/ 304800 h 740566"/>
              <a:gd name="connsiteX7" fmla="*/ 3872356 w 4329556"/>
              <a:gd name="connsiteY7" fmla="*/ 269631 h 740566"/>
              <a:gd name="connsiteX8" fmla="*/ 3825464 w 4329556"/>
              <a:gd name="connsiteY8" fmla="*/ 246185 h 740566"/>
              <a:gd name="connsiteX9" fmla="*/ 3778571 w 4329556"/>
              <a:gd name="connsiteY9" fmla="*/ 234462 h 740566"/>
              <a:gd name="connsiteX10" fmla="*/ 3743402 w 4329556"/>
              <a:gd name="connsiteY10" fmla="*/ 211016 h 740566"/>
              <a:gd name="connsiteX11" fmla="*/ 3637894 w 4329556"/>
              <a:gd name="connsiteY11" fmla="*/ 187569 h 740566"/>
              <a:gd name="connsiteX12" fmla="*/ 3579279 w 4329556"/>
              <a:gd name="connsiteY12" fmla="*/ 164123 h 740566"/>
              <a:gd name="connsiteX13" fmla="*/ 3544110 w 4329556"/>
              <a:gd name="connsiteY13" fmla="*/ 152400 h 740566"/>
              <a:gd name="connsiteX14" fmla="*/ 3485494 w 4329556"/>
              <a:gd name="connsiteY14" fmla="*/ 128954 h 740566"/>
              <a:gd name="connsiteX15" fmla="*/ 3415156 w 4329556"/>
              <a:gd name="connsiteY15" fmla="*/ 117231 h 740566"/>
              <a:gd name="connsiteX16" fmla="*/ 3368264 w 4329556"/>
              <a:gd name="connsiteY16" fmla="*/ 105508 h 740566"/>
              <a:gd name="connsiteX17" fmla="*/ 3333094 w 4329556"/>
              <a:gd name="connsiteY17" fmla="*/ 93785 h 740566"/>
              <a:gd name="connsiteX18" fmla="*/ 3215864 w 4329556"/>
              <a:gd name="connsiteY18" fmla="*/ 70339 h 740566"/>
              <a:gd name="connsiteX19" fmla="*/ 3168971 w 4329556"/>
              <a:gd name="connsiteY19" fmla="*/ 46893 h 740566"/>
              <a:gd name="connsiteX20" fmla="*/ 3086910 w 4329556"/>
              <a:gd name="connsiteY20" fmla="*/ 23446 h 740566"/>
              <a:gd name="connsiteX21" fmla="*/ 3028294 w 4329556"/>
              <a:gd name="connsiteY21" fmla="*/ 11723 h 740566"/>
              <a:gd name="connsiteX22" fmla="*/ 2864171 w 4329556"/>
              <a:gd name="connsiteY22" fmla="*/ 0 h 740566"/>
              <a:gd name="connsiteX23" fmla="*/ 1867710 w 4329556"/>
              <a:gd name="connsiteY23" fmla="*/ 11723 h 740566"/>
              <a:gd name="connsiteX24" fmla="*/ 1691864 w 4329556"/>
              <a:gd name="connsiteY24" fmla="*/ 46893 h 740566"/>
              <a:gd name="connsiteX25" fmla="*/ 1644971 w 4329556"/>
              <a:gd name="connsiteY25" fmla="*/ 58616 h 740566"/>
              <a:gd name="connsiteX26" fmla="*/ 1422233 w 4329556"/>
              <a:gd name="connsiteY26" fmla="*/ 70339 h 740566"/>
              <a:gd name="connsiteX27" fmla="*/ 1281556 w 4329556"/>
              <a:gd name="connsiteY27" fmla="*/ 93785 h 740566"/>
              <a:gd name="connsiteX28" fmla="*/ 1234664 w 4329556"/>
              <a:gd name="connsiteY28" fmla="*/ 105508 h 740566"/>
              <a:gd name="connsiteX29" fmla="*/ 1117433 w 4329556"/>
              <a:gd name="connsiteY29" fmla="*/ 140677 h 740566"/>
              <a:gd name="connsiteX30" fmla="*/ 918140 w 4329556"/>
              <a:gd name="connsiteY30" fmla="*/ 164123 h 740566"/>
              <a:gd name="connsiteX31" fmla="*/ 882971 w 4329556"/>
              <a:gd name="connsiteY31" fmla="*/ 175846 h 740566"/>
              <a:gd name="connsiteX32" fmla="*/ 836079 w 4329556"/>
              <a:gd name="connsiteY32" fmla="*/ 187569 h 740566"/>
              <a:gd name="connsiteX33" fmla="*/ 742294 w 4329556"/>
              <a:gd name="connsiteY33" fmla="*/ 234462 h 740566"/>
              <a:gd name="connsiteX34" fmla="*/ 707125 w 4329556"/>
              <a:gd name="connsiteY34" fmla="*/ 269631 h 740566"/>
              <a:gd name="connsiteX35" fmla="*/ 589894 w 4329556"/>
              <a:gd name="connsiteY35" fmla="*/ 304800 h 740566"/>
              <a:gd name="connsiteX36" fmla="*/ 566448 w 4329556"/>
              <a:gd name="connsiteY36" fmla="*/ 339969 h 740566"/>
              <a:gd name="connsiteX37" fmla="*/ 531279 w 4329556"/>
              <a:gd name="connsiteY37" fmla="*/ 351693 h 740566"/>
              <a:gd name="connsiteX38" fmla="*/ 460940 w 4329556"/>
              <a:gd name="connsiteY38" fmla="*/ 398585 h 740566"/>
              <a:gd name="connsiteX39" fmla="*/ 425771 w 4329556"/>
              <a:gd name="connsiteY39" fmla="*/ 422031 h 740566"/>
              <a:gd name="connsiteX40" fmla="*/ 390602 w 4329556"/>
              <a:gd name="connsiteY40" fmla="*/ 445477 h 740566"/>
              <a:gd name="connsiteX41" fmla="*/ 331987 w 4329556"/>
              <a:gd name="connsiteY41" fmla="*/ 480646 h 740566"/>
              <a:gd name="connsiteX42" fmla="*/ 296817 w 4329556"/>
              <a:gd name="connsiteY42" fmla="*/ 492369 h 740566"/>
              <a:gd name="connsiteX43" fmla="*/ 261648 w 4329556"/>
              <a:gd name="connsiteY43" fmla="*/ 515816 h 740566"/>
              <a:gd name="connsiteX44" fmla="*/ 226479 w 4329556"/>
              <a:gd name="connsiteY44" fmla="*/ 550985 h 740566"/>
              <a:gd name="connsiteX45" fmla="*/ 156140 w 4329556"/>
              <a:gd name="connsiteY45" fmla="*/ 574431 h 740566"/>
              <a:gd name="connsiteX46" fmla="*/ 120971 w 4329556"/>
              <a:gd name="connsiteY46" fmla="*/ 586154 h 740566"/>
              <a:gd name="connsiteX47" fmla="*/ 38910 w 4329556"/>
              <a:gd name="connsiteY47" fmla="*/ 656493 h 740566"/>
              <a:gd name="connsiteX48" fmla="*/ 3740 w 4329556"/>
              <a:gd name="connsiteY48" fmla="*/ 691662 h 740566"/>
              <a:gd name="connsiteX49" fmla="*/ 74079 w 4329556"/>
              <a:gd name="connsiteY49" fmla="*/ 644769 h 740566"/>
              <a:gd name="connsiteX50" fmla="*/ 97525 w 4329556"/>
              <a:gd name="connsiteY50" fmla="*/ 609600 h 740566"/>
              <a:gd name="connsiteX51" fmla="*/ 62356 w 4329556"/>
              <a:gd name="connsiteY51" fmla="*/ 633046 h 740566"/>
              <a:gd name="connsiteX52" fmla="*/ 15464 w 4329556"/>
              <a:gd name="connsiteY52" fmla="*/ 703385 h 740566"/>
              <a:gd name="connsiteX53" fmla="*/ 50633 w 4329556"/>
              <a:gd name="connsiteY53" fmla="*/ 550985 h 740566"/>
              <a:gd name="connsiteX54" fmla="*/ 62356 w 4329556"/>
              <a:gd name="connsiteY54" fmla="*/ 515816 h 740566"/>
              <a:gd name="connsiteX55" fmla="*/ 50633 w 4329556"/>
              <a:gd name="connsiteY55" fmla="*/ 550985 h 740566"/>
              <a:gd name="connsiteX56" fmla="*/ 38910 w 4329556"/>
              <a:gd name="connsiteY56" fmla="*/ 586154 h 740566"/>
              <a:gd name="connsiteX57" fmla="*/ 15464 w 4329556"/>
              <a:gd name="connsiteY57" fmla="*/ 668216 h 740566"/>
              <a:gd name="connsiteX58" fmla="*/ 3740 w 4329556"/>
              <a:gd name="connsiteY58" fmla="*/ 703385 h 740566"/>
              <a:gd name="connsiteX59" fmla="*/ 27187 w 4329556"/>
              <a:gd name="connsiteY59" fmla="*/ 726831 h 740566"/>
              <a:gd name="connsiteX60" fmla="*/ 226479 w 4329556"/>
              <a:gd name="connsiteY60" fmla="*/ 738554 h 740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29556" h="740566">
                <a:moveTo>
                  <a:pt x="4329556" y="668216"/>
                </a:moveTo>
                <a:cubicBezTo>
                  <a:pt x="4320002" y="652293"/>
                  <a:pt x="4257419" y="545879"/>
                  <a:pt x="4247494" y="539262"/>
                </a:cubicBezTo>
                <a:lnTo>
                  <a:pt x="4212325" y="515816"/>
                </a:lnTo>
                <a:cubicBezTo>
                  <a:pt x="4191553" y="484657"/>
                  <a:pt x="4129800" y="390615"/>
                  <a:pt x="4118540" y="386862"/>
                </a:cubicBezTo>
                <a:lnTo>
                  <a:pt x="4083371" y="375139"/>
                </a:lnTo>
                <a:cubicBezTo>
                  <a:pt x="4071648" y="363416"/>
                  <a:pt x="4061693" y="349605"/>
                  <a:pt x="4048202" y="339969"/>
                </a:cubicBezTo>
                <a:cubicBezTo>
                  <a:pt x="4022851" y="321861"/>
                  <a:pt x="3994841" y="314367"/>
                  <a:pt x="3966140" y="304800"/>
                </a:cubicBezTo>
                <a:cubicBezTo>
                  <a:pt x="3893906" y="256644"/>
                  <a:pt x="3973759" y="303432"/>
                  <a:pt x="3872356" y="269631"/>
                </a:cubicBezTo>
                <a:cubicBezTo>
                  <a:pt x="3855777" y="264105"/>
                  <a:pt x="3841827" y="252321"/>
                  <a:pt x="3825464" y="246185"/>
                </a:cubicBezTo>
                <a:cubicBezTo>
                  <a:pt x="3810378" y="240528"/>
                  <a:pt x="3794202" y="238370"/>
                  <a:pt x="3778571" y="234462"/>
                </a:cubicBezTo>
                <a:cubicBezTo>
                  <a:pt x="3766848" y="226647"/>
                  <a:pt x="3756004" y="217317"/>
                  <a:pt x="3743402" y="211016"/>
                </a:cubicBezTo>
                <a:cubicBezTo>
                  <a:pt x="3714544" y="196587"/>
                  <a:pt x="3664907" y="192071"/>
                  <a:pt x="3637894" y="187569"/>
                </a:cubicBezTo>
                <a:cubicBezTo>
                  <a:pt x="3618356" y="179754"/>
                  <a:pt x="3598983" y="171512"/>
                  <a:pt x="3579279" y="164123"/>
                </a:cubicBezTo>
                <a:cubicBezTo>
                  <a:pt x="3567709" y="159784"/>
                  <a:pt x="3555680" y="156739"/>
                  <a:pt x="3544110" y="152400"/>
                </a:cubicBezTo>
                <a:cubicBezTo>
                  <a:pt x="3524406" y="145011"/>
                  <a:pt x="3505796" y="134491"/>
                  <a:pt x="3485494" y="128954"/>
                </a:cubicBezTo>
                <a:cubicBezTo>
                  <a:pt x="3462562" y="122700"/>
                  <a:pt x="3438464" y="121893"/>
                  <a:pt x="3415156" y="117231"/>
                </a:cubicBezTo>
                <a:cubicBezTo>
                  <a:pt x="3399357" y="114071"/>
                  <a:pt x="3383756" y="109934"/>
                  <a:pt x="3368264" y="105508"/>
                </a:cubicBezTo>
                <a:cubicBezTo>
                  <a:pt x="3356382" y="102113"/>
                  <a:pt x="3345135" y="96564"/>
                  <a:pt x="3333094" y="93785"/>
                </a:cubicBezTo>
                <a:cubicBezTo>
                  <a:pt x="3294264" y="84824"/>
                  <a:pt x="3215864" y="70339"/>
                  <a:pt x="3215864" y="70339"/>
                </a:cubicBezTo>
                <a:cubicBezTo>
                  <a:pt x="3200233" y="62524"/>
                  <a:pt x="3185034" y="53777"/>
                  <a:pt x="3168971" y="46893"/>
                </a:cubicBezTo>
                <a:cubicBezTo>
                  <a:pt x="3147877" y="37852"/>
                  <a:pt x="3107511" y="28024"/>
                  <a:pt x="3086910" y="23446"/>
                </a:cubicBezTo>
                <a:cubicBezTo>
                  <a:pt x="3067459" y="19124"/>
                  <a:pt x="3048110" y="13809"/>
                  <a:pt x="3028294" y="11723"/>
                </a:cubicBezTo>
                <a:cubicBezTo>
                  <a:pt x="2973748" y="5981"/>
                  <a:pt x="2918879" y="3908"/>
                  <a:pt x="2864171" y="0"/>
                </a:cubicBezTo>
                <a:lnTo>
                  <a:pt x="1867710" y="11723"/>
                </a:lnTo>
                <a:cubicBezTo>
                  <a:pt x="1807982" y="14112"/>
                  <a:pt x="1750358" y="34578"/>
                  <a:pt x="1691864" y="46893"/>
                </a:cubicBezTo>
                <a:cubicBezTo>
                  <a:pt x="1676098" y="50212"/>
                  <a:pt x="1661022" y="57220"/>
                  <a:pt x="1644971" y="58616"/>
                </a:cubicBezTo>
                <a:cubicBezTo>
                  <a:pt x="1570902" y="65057"/>
                  <a:pt x="1496479" y="66431"/>
                  <a:pt x="1422233" y="70339"/>
                </a:cubicBezTo>
                <a:cubicBezTo>
                  <a:pt x="1343700" y="96517"/>
                  <a:pt x="1427391" y="71349"/>
                  <a:pt x="1281556" y="93785"/>
                </a:cubicBezTo>
                <a:cubicBezTo>
                  <a:pt x="1265632" y="96235"/>
                  <a:pt x="1250156" y="101082"/>
                  <a:pt x="1234664" y="105508"/>
                </a:cubicBezTo>
                <a:cubicBezTo>
                  <a:pt x="1195436" y="116716"/>
                  <a:pt x="1157012" y="130782"/>
                  <a:pt x="1117433" y="140677"/>
                </a:cubicBezTo>
                <a:cubicBezTo>
                  <a:pt x="1063665" y="154119"/>
                  <a:pt x="963367" y="160011"/>
                  <a:pt x="918140" y="164123"/>
                </a:cubicBezTo>
                <a:cubicBezTo>
                  <a:pt x="906417" y="168031"/>
                  <a:pt x="894853" y="172451"/>
                  <a:pt x="882971" y="175846"/>
                </a:cubicBezTo>
                <a:cubicBezTo>
                  <a:pt x="867479" y="180272"/>
                  <a:pt x="850951" y="181372"/>
                  <a:pt x="836079" y="187569"/>
                </a:cubicBezTo>
                <a:cubicBezTo>
                  <a:pt x="803816" y="201012"/>
                  <a:pt x="742294" y="234462"/>
                  <a:pt x="742294" y="234462"/>
                </a:cubicBezTo>
                <a:cubicBezTo>
                  <a:pt x="730571" y="246185"/>
                  <a:pt x="721618" y="261580"/>
                  <a:pt x="707125" y="269631"/>
                </a:cubicBezTo>
                <a:cubicBezTo>
                  <a:pt x="683772" y="282605"/>
                  <a:pt x="620167" y="297232"/>
                  <a:pt x="589894" y="304800"/>
                </a:cubicBezTo>
                <a:cubicBezTo>
                  <a:pt x="582079" y="316523"/>
                  <a:pt x="577450" y="331167"/>
                  <a:pt x="566448" y="339969"/>
                </a:cubicBezTo>
                <a:cubicBezTo>
                  <a:pt x="556799" y="347689"/>
                  <a:pt x="542081" y="345692"/>
                  <a:pt x="531279" y="351693"/>
                </a:cubicBezTo>
                <a:cubicBezTo>
                  <a:pt x="506646" y="365378"/>
                  <a:pt x="484386" y="382954"/>
                  <a:pt x="460940" y="398585"/>
                </a:cubicBezTo>
                <a:lnTo>
                  <a:pt x="425771" y="422031"/>
                </a:lnTo>
                <a:cubicBezTo>
                  <a:pt x="414048" y="429846"/>
                  <a:pt x="402550" y="438010"/>
                  <a:pt x="390602" y="445477"/>
                </a:cubicBezTo>
                <a:cubicBezTo>
                  <a:pt x="371280" y="457553"/>
                  <a:pt x="353603" y="473441"/>
                  <a:pt x="331987" y="480646"/>
                </a:cubicBezTo>
                <a:lnTo>
                  <a:pt x="296817" y="492369"/>
                </a:lnTo>
                <a:cubicBezTo>
                  <a:pt x="285094" y="500185"/>
                  <a:pt x="272472" y="506796"/>
                  <a:pt x="261648" y="515816"/>
                </a:cubicBezTo>
                <a:cubicBezTo>
                  <a:pt x="248912" y="526430"/>
                  <a:pt x="240972" y="542934"/>
                  <a:pt x="226479" y="550985"/>
                </a:cubicBezTo>
                <a:cubicBezTo>
                  <a:pt x="204875" y="562987"/>
                  <a:pt x="179586" y="566616"/>
                  <a:pt x="156140" y="574431"/>
                </a:cubicBezTo>
                <a:lnTo>
                  <a:pt x="120971" y="586154"/>
                </a:lnTo>
                <a:cubicBezTo>
                  <a:pt x="-19905" y="727030"/>
                  <a:pt x="146025" y="567230"/>
                  <a:pt x="38910" y="656493"/>
                </a:cubicBezTo>
                <a:cubicBezTo>
                  <a:pt x="26174" y="667107"/>
                  <a:pt x="-11988" y="696905"/>
                  <a:pt x="3740" y="691662"/>
                </a:cubicBezTo>
                <a:cubicBezTo>
                  <a:pt x="30473" y="682750"/>
                  <a:pt x="74079" y="644769"/>
                  <a:pt x="74079" y="644769"/>
                </a:cubicBezTo>
                <a:cubicBezTo>
                  <a:pt x="81894" y="633046"/>
                  <a:pt x="107488" y="619563"/>
                  <a:pt x="97525" y="609600"/>
                </a:cubicBezTo>
                <a:cubicBezTo>
                  <a:pt x="87562" y="599637"/>
                  <a:pt x="71634" y="622443"/>
                  <a:pt x="62356" y="633046"/>
                </a:cubicBezTo>
                <a:cubicBezTo>
                  <a:pt x="43800" y="654253"/>
                  <a:pt x="15464" y="703385"/>
                  <a:pt x="15464" y="703385"/>
                </a:cubicBezTo>
                <a:cubicBezTo>
                  <a:pt x="30682" y="596857"/>
                  <a:pt x="18449" y="647537"/>
                  <a:pt x="50633" y="550985"/>
                </a:cubicBezTo>
                <a:lnTo>
                  <a:pt x="62356" y="515816"/>
                </a:lnTo>
                <a:lnTo>
                  <a:pt x="50633" y="550985"/>
                </a:lnTo>
                <a:lnTo>
                  <a:pt x="38910" y="586154"/>
                </a:lnTo>
                <a:cubicBezTo>
                  <a:pt x="10796" y="670497"/>
                  <a:pt x="44913" y="565148"/>
                  <a:pt x="15464" y="668216"/>
                </a:cubicBezTo>
                <a:cubicBezTo>
                  <a:pt x="12069" y="680098"/>
                  <a:pt x="7648" y="691662"/>
                  <a:pt x="3740" y="703385"/>
                </a:cubicBezTo>
                <a:cubicBezTo>
                  <a:pt x="11556" y="711200"/>
                  <a:pt x="17028" y="722477"/>
                  <a:pt x="27187" y="726831"/>
                </a:cubicBezTo>
                <a:cubicBezTo>
                  <a:pt x="75999" y="747750"/>
                  <a:pt x="197160" y="738554"/>
                  <a:pt x="226479" y="738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4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11419428" cy="2802854"/>
          </a:xfrm>
        </p:spPr>
        <p:txBody>
          <a:bodyPr>
            <a:normAutofit/>
          </a:bodyPr>
          <a:lstStyle/>
          <a:p>
            <a:pPr marL="114300" indent="0">
              <a:buNone/>
            </a:pPr>
            <a:r>
              <a:rPr lang="en-US" sz="2000" dirty="0" err="1"/>
              <a:t>CycleGan</a:t>
            </a:r>
            <a:r>
              <a:rPr lang="en-US" sz="2000" dirty="0"/>
              <a:t> is usually only good for tasks that involve changing colors (styles) like day to night, but for tasks that have large changes in the shape of the input and output, the results are not good.</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a:t>
            </a:r>
            <a:r>
              <a:rPr lang="en-US" sz="2400" b="0" dirty="0" err="1">
                <a:solidFill>
                  <a:schemeClr val="tx1"/>
                </a:solidFill>
                <a:latin typeface="Times New Roman" panose="02020603050405020304" pitchFamily="18" charset="0"/>
                <a:cs typeface="Times New Roman" panose="02020603050405020304" pitchFamily="18" charset="0"/>
              </a:rPr>
              <a:t>CycleGANs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2945712-C344-492E-AFB8-BBD0F801E2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25841" y="2071146"/>
            <a:ext cx="7211235" cy="4048299"/>
          </a:xfrm>
          <a:prstGeom prst="rect">
            <a:avLst/>
          </a:prstGeom>
          <a:noFill/>
          <a:ln>
            <a:noFill/>
          </a:ln>
        </p:spPr>
      </p:pic>
    </p:spTree>
    <p:extLst>
      <p:ext uri="{BB962C8B-B14F-4D97-AF65-F5344CB8AC3E}">
        <p14:creationId xmlns:p14="http://schemas.microsoft.com/office/powerpoint/2010/main" val="150821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256757" y="1042316"/>
            <a:ext cx="8976162" cy="2802854"/>
          </a:xfrm>
        </p:spPr>
        <p:txBody>
          <a:bodyPr>
            <a:normAutofit/>
          </a:bodyPr>
          <a:lstStyle/>
          <a:p>
            <a:pPr marL="114300" indent="0">
              <a:buNone/>
            </a:pPr>
            <a:r>
              <a:rPr lang="en-US" sz="2000" dirty="0"/>
              <a:t>Paper: </a:t>
            </a:r>
            <a:r>
              <a:rPr lang="en-US" sz="2000" dirty="0">
                <a:hlinkClick r:id="rId2"/>
              </a:rPr>
              <a:t>https://arxiv.org/abs/1703.10593v7</a:t>
            </a:r>
            <a:endParaRPr lang="en-US" sz="2000" dirty="0"/>
          </a:p>
          <a:p>
            <a:pPr marL="114300" indent="0">
              <a:buNone/>
            </a:pPr>
            <a:r>
              <a:rPr lang="en-US" sz="2000" dirty="0" err="1"/>
              <a:t>CycleGAN</a:t>
            </a:r>
            <a:r>
              <a:rPr lang="en-US" sz="2000" dirty="0"/>
              <a:t> emulator site: </a:t>
            </a:r>
            <a:r>
              <a:rPr lang="en-US" sz="2000" u="sng" dirty="0">
                <a:latin typeface="Times New Roman" panose="02020603050405020304" pitchFamily="18" charset="0"/>
                <a:cs typeface="Times New Roman" panose="02020603050405020304" pitchFamily="18" charset="0"/>
                <a:hlinkClick r:id="rId3"/>
              </a:rPr>
              <a:t>https://deepdreamgenerator.com/</a:t>
            </a:r>
            <a:r>
              <a:rPr lang="en-US" sz="2000" dirty="0">
                <a:latin typeface="Times New Roman" panose="02020603050405020304" pitchFamily="18" charset="0"/>
                <a:cs typeface="Times New Roman" panose="02020603050405020304" pitchFamily="18" charset="0"/>
              </a:rPr>
              <a:t> </a:t>
            </a:r>
          </a:p>
          <a:p>
            <a:pPr marL="114300" indent="0">
              <a:buNone/>
            </a:pPr>
            <a:endParaRPr lang="en-US" sz="20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a:t>
            </a:r>
            <a:r>
              <a:rPr lang="en-US" sz="2400" b="0" dirty="0" err="1">
                <a:solidFill>
                  <a:schemeClr val="tx1"/>
                </a:solidFill>
                <a:latin typeface="Times New Roman" panose="02020603050405020304" pitchFamily="18" charset="0"/>
                <a:cs typeface="Times New Roman" panose="02020603050405020304" pitchFamily="18" charset="0"/>
              </a:rPr>
              <a:t>CycleGANs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D598467-86CB-4F90-BA88-C1A75FF2B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98" y="2710961"/>
            <a:ext cx="3366722" cy="2693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6519237-6694-4253-9F4E-6626571E3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697" y="2968869"/>
            <a:ext cx="2795223" cy="22361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D6D435-B9E1-4AE3-9882-2828382FB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6413" y="2672863"/>
            <a:ext cx="3267807" cy="2614246"/>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4E1409C4-D5F2-46A8-8D10-CFFFCD25915D}"/>
              </a:ext>
            </a:extLst>
          </p:cNvPr>
          <p:cNvSpPr/>
          <p:nvPr/>
        </p:nvSpPr>
        <p:spPr>
          <a:xfrm>
            <a:off x="4151143" y="3833446"/>
            <a:ext cx="538088" cy="375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1D3EF08-9E53-40B8-A75C-BF4F440566A8}"/>
              </a:ext>
            </a:extLst>
          </p:cNvPr>
          <p:cNvSpPr/>
          <p:nvPr/>
        </p:nvSpPr>
        <p:spPr>
          <a:xfrm>
            <a:off x="7609451" y="3821722"/>
            <a:ext cx="538088" cy="375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1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19</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34121" y="2770928"/>
            <a:ext cx="10284864" cy="134387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chemeClr val="tx1"/>
                </a:solidFill>
                <a:latin typeface="Times New Roman" panose="02020603050405020304" pitchFamily="18" charset="0"/>
                <a:cs typeface="Times New Roman" panose="02020603050405020304" pitchFamily="18" charset="0"/>
              </a:rPr>
              <a:t>1. Image to image translation</a:t>
            </a:r>
          </a:p>
          <a:p>
            <a:pPr algn="ctr"/>
            <a:r>
              <a:rPr lang="en-US" sz="32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pix2pix</a:t>
            </a:r>
            <a:endParaRPr lang="en-US" sz="32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54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lstStyle/>
          <a:p>
            <a:r>
              <a:rPr lang="en-US" dirty="0"/>
              <a:t>GANs</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8" name="Title 1">
            <a:extLst>
              <a:ext uri="{FF2B5EF4-FFF2-40B4-BE49-F238E27FC236}">
                <a16:creationId xmlns:a16="http://schemas.microsoft.com/office/drawing/2014/main" id="{FD360CBD-AB10-4248-A8BB-E3B689D175AA}"/>
              </a:ext>
            </a:extLst>
          </p:cNvPr>
          <p:cNvSpPr txBox="1">
            <a:spLocks/>
          </p:cNvSpPr>
          <p:nvPr/>
        </p:nvSpPr>
        <p:spPr>
          <a:xfrm>
            <a:off x="1969477" y="3001108"/>
            <a:ext cx="9636369" cy="93784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b="0" dirty="0">
                <a:solidFill>
                  <a:srgbClr val="1B1B1B"/>
                </a:solidFill>
                <a:ea typeface="Tahoma" panose="020B0604030504040204" pitchFamily="34" charset="0"/>
              </a:rPr>
              <a:t>Generative adversarial networks(GAN) ?</a:t>
            </a:r>
            <a:endParaRPr lang="en-US" sz="4000" b="0" dirty="0">
              <a:ea typeface="Tahoma" panose="020B0604030504040204" pitchFamily="34" charset="0"/>
            </a:endParaRPr>
          </a:p>
        </p:txBody>
      </p:sp>
    </p:spTree>
    <p:extLst>
      <p:ext uri="{BB962C8B-B14F-4D97-AF65-F5344CB8AC3E}">
        <p14:creationId xmlns:p14="http://schemas.microsoft.com/office/powerpoint/2010/main" val="253643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79" y="1253331"/>
            <a:ext cx="11278751" cy="2802854"/>
          </a:xfrm>
        </p:spPr>
        <p:txBody>
          <a:bodyPr>
            <a:normAutofit/>
          </a:bodyPr>
          <a:lstStyle/>
          <a:p>
            <a:pPr marL="114300" indent="0">
              <a:buNone/>
            </a:pPr>
            <a:r>
              <a:rPr lang="en-US" sz="2000" dirty="0"/>
              <a:t>-Pix2pix is a supervised learning </a:t>
            </a:r>
            <a:r>
              <a:rPr lang="en-US" sz="2000" dirty="0" err="1"/>
              <a:t>uni</a:t>
            </a:r>
            <a:r>
              <a:rPr lang="en-US" sz="2000" dirty="0"/>
              <a:t>-model image to image translation algorithm.</a:t>
            </a:r>
          </a:p>
          <a:p>
            <a:pPr marL="114300" indent="0">
              <a:buNone/>
            </a:pPr>
            <a:r>
              <a:rPr lang="en-US" sz="2000" dirty="0"/>
              <a:t>-With input is a drawing without color, the output is a colored image</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Pix2pix</a:t>
            </a:r>
          </a:p>
        </p:txBody>
      </p:sp>
      <p:pic>
        <p:nvPicPr>
          <p:cNvPr id="6" name="Picture 5">
            <a:extLst>
              <a:ext uri="{FF2B5EF4-FFF2-40B4-BE49-F238E27FC236}">
                <a16:creationId xmlns:a16="http://schemas.microsoft.com/office/drawing/2014/main" id="{C881B090-2D1F-4175-89B2-DD43DBEC663A}"/>
              </a:ext>
            </a:extLst>
          </p:cNvPr>
          <p:cNvPicPr/>
          <p:nvPr/>
        </p:nvPicPr>
        <p:blipFill>
          <a:blip r:embed="rId2"/>
          <a:stretch>
            <a:fillRect/>
          </a:stretch>
        </p:blipFill>
        <p:spPr>
          <a:xfrm>
            <a:off x="1131983" y="2195919"/>
            <a:ext cx="9360170" cy="4216603"/>
          </a:xfrm>
          <a:prstGeom prst="rect">
            <a:avLst/>
          </a:prstGeom>
        </p:spPr>
      </p:pic>
    </p:spTree>
    <p:extLst>
      <p:ext uri="{BB962C8B-B14F-4D97-AF65-F5344CB8AC3E}">
        <p14:creationId xmlns:p14="http://schemas.microsoft.com/office/powerpoint/2010/main" val="263789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432603" y="1124377"/>
            <a:ext cx="10809828" cy="2802854"/>
          </a:xfrm>
        </p:spPr>
        <p:txBody>
          <a:bodyPr>
            <a:normAutofit/>
          </a:bodyPr>
          <a:lstStyle/>
          <a:p>
            <a:pPr>
              <a:buFontTx/>
              <a:buChar char="-"/>
            </a:pPr>
            <a:r>
              <a:rPr lang="en-US" sz="2000" dirty="0"/>
              <a:t>Pix2pix is a GAN network, so it also has Generator (G) to generate fake images and Discriminator (D) to distinguish real and fake images.</a:t>
            </a:r>
          </a:p>
          <a:p>
            <a:pPr>
              <a:buFontTx/>
              <a:buChar char="-"/>
            </a:pPr>
            <a:r>
              <a:rPr lang="en-US" sz="2000" dirty="0"/>
              <a:t>Discriminator learns by distinguishing that x and G(x) are fake images, x and y are real images. Otherwise, the generator will learn by letting x and G(x) be real images.</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Pix2pix</a:t>
            </a:r>
          </a:p>
        </p:txBody>
      </p:sp>
      <p:pic>
        <p:nvPicPr>
          <p:cNvPr id="6" name="Picture 5">
            <a:extLst>
              <a:ext uri="{FF2B5EF4-FFF2-40B4-BE49-F238E27FC236}">
                <a16:creationId xmlns:a16="http://schemas.microsoft.com/office/drawing/2014/main" id="{88200F14-2E15-451C-84FB-718053BFA6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50328" y="2620107"/>
            <a:ext cx="8641825" cy="3534508"/>
          </a:xfrm>
          <a:prstGeom prst="rect">
            <a:avLst/>
          </a:prstGeom>
          <a:noFill/>
          <a:ln>
            <a:noFill/>
          </a:ln>
        </p:spPr>
      </p:pic>
    </p:spTree>
    <p:extLst>
      <p:ext uri="{BB962C8B-B14F-4D97-AF65-F5344CB8AC3E}">
        <p14:creationId xmlns:p14="http://schemas.microsoft.com/office/powerpoint/2010/main" val="395933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2802854"/>
          </a:xfrm>
        </p:spPr>
        <p:txBody>
          <a:bodyPr>
            <a:normAutofit/>
          </a:bodyPr>
          <a:lstStyle/>
          <a:p>
            <a:pPr marL="114300" indent="0">
              <a:buNone/>
            </a:pPr>
            <a:r>
              <a:rPr lang="en-US" sz="2000" dirty="0"/>
              <a:t>Paper: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https://arxiv.org/pdf/1611.07004.pdf</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114300" indent="0">
              <a:buNone/>
            </a:pPr>
            <a:r>
              <a:rPr lang="en-US" sz="2000" dirty="0"/>
              <a:t>Pix2pix emulator site: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https://affinelayer.com/pixsrv/</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1. Image to image translation – Pix2pix</a:t>
            </a:r>
          </a:p>
        </p:txBody>
      </p:sp>
      <p:pic>
        <p:nvPicPr>
          <p:cNvPr id="6" name="Picture 5" descr="Image-to-Image Translation with Conditional Adversarial Networks">
            <a:extLst>
              <a:ext uri="{FF2B5EF4-FFF2-40B4-BE49-F238E27FC236}">
                <a16:creationId xmlns:a16="http://schemas.microsoft.com/office/drawing/2014/main" id="{3B4EDE6F-A9FD-44AC-AB57-1368BB96A3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40278" y="2098347"/>
            <a:ext cx="7900891" cy="4349346"/>
          </a:xfrm>
          <a:prstGeom prst="rect">
            <a:avLst/>
          </a:prstGeom>
          <a:noFill/>
          <a:ln>
            <a:noFill/>
          </a:ln>
        </p:spPr>
      </p:pic>
    </p:spTree>
    <p:extLst>
      <p:ext uri="{BB962C8B-B14F-4D97-AF65-F5344CB8AC3E}">
        <p14:creationId xmlns:p14="http://schemas.microsoft.com/office/powerpoint/2010/main" val="3972342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23</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chemeClr val="tx1"/>
                </a:solidFill>
                <a:latin typeface="Times New Roman" panose="02020603050405020304" pitchFamily="18" charset="0"/>
                <a:cs typeface="Times New Roman" panose="02020603050405020304" pitchFamily="18" charset="0"/>
              </a:rPr>
              <a:t>2. Generate face (</a:t>
            </a:r>
            <a:r>
              <a:rPr lang="en-US" sz="3200" b="0" dirty="0" err="1">
                <a:solidFill>
                  <a:schemeClr val="tx1"/>
                </a:solidFill>
                <a:latin typeface="Times New Roman" panose="02020603050405020304" pitchFamily="18" charset="0"/>
                <a:cs typeface="Times New Roman" panose="02020603050405020304" pitchFamily="18" charset="0"/>
              </a:rPr>
              <a:t>StyleGAN</a:t>
            </a:r>
            <a:r>
              <a:rPr lang="en-US" sz="3200" b="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98510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15372" y="1007146"/>
            <a:ext cx="11395982" cy="2802854"/>
          </a:xfrm>
        </p:spPr>
        <p:txBody>
          <a:bodyPr>
            <a:normAutofit/>
          </a:bodyPr>
          <a:lstStyle/>
          <a:p>
            <a:pPr>
              <a:buFontTx/>
              <a:buChar char="-"/>
            </a:pPr>
            <a:r>
              <a:rPr lang="en-US" sz="2000" dirty="0" err="1"/>
              <a:t>StyleGAN</a:t>
            </a:r>
            <a:r>
              <a:rPr lang="en-US" sz="2000" dirty="0"/>
              <a:t> model  was introduced by NVIDIA in 2018.</a:t>
            </a:r>
          </a:p>
          <a:p>
            <a:pPr>
              <a:buFontTx/>
              <a:buChar char="-"/>
            </a:pPr>
            <a:r>
              <a:rPr lang="en-US" sz="2000" dirty="0" err="1"/>
              <a:t>StyleGAN</a:t>
            </a:r>
            <a:r>
              <a:rPr lang="en-US" sz="2000" dirty="0"/>
              <a:t> introduces a new generator architecture that allows us to control the level of detail of an image from coarse details (head shape, hairstyle...) to finer details (eye color, earrings, etc.). .).</a:t>
            </a:r>
          </a:p>
          <a:p>
            <a:pPr>
              <a:buFontTx/>
              <a:buChar char="-"/>
            </a:pPr>
            <a:r>
              <a:rPr lang="en-US" sz="2000" dirty="0" err="1"/>
              <a:t>StyleGAN</a:t>
            </a:r>
            <a:r>
              <a:rPr lang="en-US" sz="2000" dirty="0"/>
              <a:t> is capable of producing very high resolution images.</a:t>
            </a:r>
          </a:p>
          <a:p>
            <a:pPr>
              <a:buFontTx/>
              <a:buChar char="-"/>
            </a:pPr>
            <a:endParaRPr lang="en-US" sz="24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400410-7C1F-4EC0-960D-C87A28C4CF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97898" y="2581217"/>
            <a:ext cx="7786822" cy="3873960"/>
          </a:xfrm>
          <a:prstGeom prst="rect">
            <a:avLst/>
          </a:prstGeom>
          <a:noFill/>
          <a:ln>
            <a:noFill/>
          </a:ln>
        </p:spPr>
      </p:pic>
      <p:sp>
        <p:nvSpPr>
          <p:cNvPr id="3" name="Arrow: Right 2">
            <a:extLst>
              <a:ext uri="{FF2B5EF4-FFF2-40B4-BE49-F238E27FC236}">
                <a16:creationId xmlns:a16="http://schemas.microsoft.com/office/drawing/2014/main" id="{B669D386-0981-4344-837E-8594F636B2AE}"/>
              </a:ext>
            </a:extLst>
          </p:cNvPr>
          <p:cNvSpPr/>
          <p:nvPr/>
        </p:nvSpPr>
        <p:spPr>
          <a:xfrm>
            <a:off x="2063262" y="4056186"/>
            <a:ext cx="1512276" cy="785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CBC006-2A6A-4005-BE64-57A499933DAC}"/>
              </a:ext>
            </a:extLst>
          </p:cNvPr>
          <p:cNvSpPr txBox="1"/>
          <p:nvPr/>
        </p:nvSpPr>
        <p:spPr>
          <a:xfrm>
            <a:off x="281354" y="4207096"/>
            <a:ext cx="256735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Fake images</a:t>
            </a:r>
          </a:p>
        </p:txBody>
      </p:sp>
      <p:sp>
        <p:nvSpPr>
          <p:cNvPr id="11" name="TextBox 10">
            <a:extLst>
              <a:ext uri="{FF2B5EF4-FFF2-40B4-BE49-F238E27FC236}">
                <a16:creationId xmlns:a16="http://schemas.microsoft.com/office/drawing/2014/main" id="{BD0BE2E0-0767-481C-9305-5B468A759A68}"/>
              </a:ext>
            </a:extLst>
          </p:cNvPr>
          <p:cNvSpPr txBox="1"/>
          <p:nvPr/>
        </p:nvSpPr>
        <p:spPr>
          <a:xfrm>
            <a:off x="287216" y="4640850"/>
            <a:ext cx="6107722" cy="307777"/>
          </a:xfrm>
          <a:prstGeom prst="rect">
            <a:avLst/>
          </a:prstGeom>
          <a:noFill/>
        </p:spPr>
        <p:txBody>
          <a:bodyPr wrap="square">
            <a:spAutoFit/>
          </a:bodyPr>
          <a:lstStyle/>
          <a:p>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https://thispersondoesnotexist.com/</a:t>
            </a:r>
            <a:endParaRPr lang="en-US" dirty="0"/>
          </a:p>
        </p:txBody>
      </p:sp>
    </p:spTree>
    <p:extLst>
      <p:ext uri="{BB962C8B-B14F-4D97-AF65-F5344CB8AC3E}">
        <p14:creationId xmlns:p14="http://schemas.microsoft.com/office/powerpoint/2010/main" val="357616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420879" y="1018870"/>
            <a:ext cx="11220135" cy="2802854"/>
          </a:xfrm>
        </p:spPr>
        <p:txBody>
          <a:bodyPr>
            <a:normAutofit/>
          </a:bodyPr>
          <a:lstStyle/>
          <a:p>
            <a:pPr>
              <a:buFontTx/>
              <a:buChar char="-"/>
            </a:pPr>
            <a:r>
              <a:rPr lang="en-US" sz="2000" dirty="0"/>
              <a:t>Have 2 generator and </a:t>
            </a:r>
            <a:r>
              <a:rPr lang="en-US" sz="2000" dirty="0" err="1"/>
              <a:t>discrminator</a:t>
            </a:r>
            <a:r>
              <a:rPr lang="en-US" sz="2000" dirty="0"/>
              <a:t> networks will initially be trained on 4x4 images, after which more layers will be gradually added and the image size will also gradually increase.</a:t>
            </a:r>
          </a:p>
          <a:p>
            <a:pPr>
              <a:buFontTx/>
              <a:buChar char="-"/>
            </a:pPr>
            <a:r>
              <a:rPr lang="en-US" sz="2000" dirty="0"/>
              <a:t>With this technique, the training time is greatly shortened and the training process is also more stable</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7F86C6-D263-4DB5-A39D-64D0CD1AC7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39126" y="2337828"/>
            <a:ext cx="7119827" cy="3887126"/>
          </a:xfrm>
          <a:prstGeom prst="rect">
            <a:avLst/>
          </a:prstGeom>
          <a:noFill/>
          <a:ln>
            <a:noFill/>
          </a:ln>
        </p:spPr>
      </p:pic>
      <p:sp>
        <p:nvSpPr>
          <p:cNvPr id="3" name="Arrow: Right 2">
            <a:extLst>
              <a:ext uri="{FF2B5EF4-FFF2-40B4-BE49-F238E27FC236}">
                <a16:creationId xmlns:a16="http://schemas.microsoft.com/office/drawing/2014/main" id="{BE1459D4-37A8-4953-9508-0B7D02445787}"/>
              </a:ext>
            </a:extLst>
          </p:cNvPr>
          <p:cNvSpPr/>
          <p:nvPr/>
        </p:nvSpPr>
        <p:spPr>
          <a:xfrm>
            <a:off x="2602523" y="3669323"/>
            <a:ext cx="2485292" cy="1008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693969-C998-430F-80ED-03E3ADD45A7D}"/>
              </a:ext>
            </a:extLst>
          </p:cNvPr>
          <p:cNvSpPr txBox="1"/>
          <p:nvPr/>
        </p:nvSpPr>
        <p:spPr>
          <a:xfrm>
            <a:off x="1377462" y="3949188"/>
            <a:ext cx="1400907" cy="461665"/>
          </a:xfrm>
          <a:prstGeom prst="rect">
            <a:avLst/>
          </a:prstGeom>
          <a:noFill/>
        </p:spPr>
        <p:txBody>
          <a:bodyPr wrap="square">
            <a:spAutoFit/>
          </a:bodyPr>
          <a:lstStyle/>
          <a:p>
            <a:r>
              <a:rPr lang="en-US" sz="2400" spc="-5"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E</a:t>
            </a:r>
            <a:r>
              <a:rPr lang="vi-VN" sz="2400" spc="-5" dirty="0">
                <a:solidFill>
                  <a:srgbClr val="1B1B1B"/>
                </a:solidFill>
                <a:effectLst/>
                <a:latin typeface="+mj-lt"/>
                <a:ea typeface="Tahoma" panose="020B0604030504040204" pitchFamily="34" charset="0"/>
                <a:cs typeface="Tahoma" panose="020B0604030504040204" pitchFamily="34" charset="0"/>
              </a:rPr>
              <a:t>xample</a:t>
            </a:r>
            <a:endParaRPr lang="en-US" sz="2400" dirty="0"/>
          </a:p>
        </p:txBody>
      </p:sp>
    </p:spTree>
    <p:extLst>
      <p:ext uri="{BB962C8B-B14F-4D97-AF65-F5344CB8AC3E}">
        <p14:creationId xmlns:p14="http://schemas.microsoft.com/office/powerpoint/2010/main" val="169929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420879" y="1018870"/>
            <a:ext cx="11220135" cy="2802854"/>
          </a:xfrm>
        </p:spPr>
        <p:txBody>
          <a:bodyPr>
            <a:normAutofit/>
          </a:bodyPr>
          <a:lstStyle/>
          <a:p>
            <a:pPr>
              <a:buFontTx/>
              <a:buChar char="-"/>
            </a:pPr>
            <a:r>
              <a:rPr lang="en-US" sz="2000" dirty="0"/>
              <a:t>Diagram of </a:t>
            </a:r>
            <a:r>
              <a:rPr lang="en-US" sz="2000" dirty="0" err="1"/>
              <a:t>StyleGAN</a:t>
            </a:r>
            <a:endParaRPr lang="en-US" sz="20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0E50A04-87AE-4793-8EC7-67E853773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338" y="1469985"/>
            <a:ext cx="9563461" cy="483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01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27</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127803" y="1136100"/>
            <a:ext cx="10751212" cy="2802854"/>
          </a:xfrm>
        </p:spPr>
        <p:txBody>
          <a:bodyPr>
            <a:normAutofit/>
          </a:bodyPr>
          <a:lstStyle/>
          <a:p>
            <a:pPr>
              <a:buFontTx/>
              <a:buChar char="-"/>
            </a:pPr>
            <a:r>
              <a:rPr lang="en-US" sz="2000" dirty="0"/>
              <a:t>We can select and blend features generated by different generator networks. </a:t>
            </a:r>
          </a:p>
          <a:p>
            <a:pPr>
              <a:buFontTx/>
              <a:buChar char="-"/>
            </a:pPr>
            <a:r>
              <a:rPr lang="en-US" sz="2000" dirty="0"/>
              <a:t>For example, a photo of a real person's face but with the texture of a cartoon character</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D2CD3F8-36C8-4376-A1DE-79632B7D126F}"/>
              </a:ext>
            </a:extLst>
          </p:cNvPr>
          <p:cNvPicPr/>
          <p:nvPr/>
        </p:nvPicPr>
        <p:blipFill>
          <a:blip r:embed="rId2"/>
          <a:stretch>
            <a:fillRect/>
          </a:stretch>
        </p:blipFill>
        <p:spPr>
          <a:xfrm>
            <a:off x="1558950" y="2330927"/>
            <a:ext cx="8943474" cy="3632601"/>
          </a:xfrm>
          <a:prstGeom prst="rect">
            <a:avLst/>
          </a:prstGeom>
        </p:spPr>
      </p:pic>
    </p:spTree>
    <p:extLst>
      <p:ext uri="{BB962C8B-B14F-4D97-AF65-F5344CB8AC3E}">
        <p14:creationId xmlns:p14="http://schemas.microsoft.com/office/powerpoint/2010/main" val="23891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2802854"/>
          </a:xfrm>
        </p:spPr>
        <p:txBody>
          <a:bodyPr>
            <a:normAutofit/>
          </a:bodyPr>
          <a:lstStyle/>
          <a:p>
            <a:pPr marL="114300" indent="0">
              <a:buNone/>
            </a:pPr>
            <a:r>
              <a:rPr lang="en-US" sz="2400" dirty="0" err="1"/>
              <a:t>StyleGAN</a:t>
            </a:r>
            <a:r>
              <a:rPr lang="en-US" sz="2400" dirty="0"/>
              <a:t>: </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6CB7F99-A99C-4844-AAA5-E28C8F416EB6}"/>
              </a:ext>
            </a:extLst>
          </p:cNvPr>
          <p:cNvPicPr>
            <a:picLocks noChangeAspect="1"/>
          </p:cNvPicPr>
          <p:nvPr/>
        </p:nvPicPr>
        <p:blipFill>
          <a:blip r:embed="rId2"/>
          <a:stretch>
            <a:fillRect/>
          </a:stretch>
        </p:blipFill>
        <p:spPr>
          <a:xfrm>
            <a:off x="1248020" y="2017623"/>
            <a:ext cx="10012412" cy="4059086"/>
          </a:xfrm>
          <a:prstGeom prst="rect">
            <a:avLst/>
          </a:prstGeom>
        </p:spPr>
      </p:pic>
    </p:spTree>
    <p:extLst>
      <p:ext uri="{BB962C8B-B14F-4D97-AF65-F5344CB8AC3E}">
        <p14:creationId xmlns:p14="http://schemas.microsoft.com/office/powerpoint/2010/main" val="283607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2802854"/>
          </a:xfrm>
        </p:spPr>
        <p:txBody>
          <a:bodyPr>
            <a:normAutofit/>
          </a:bodyPr>
          <a:lstStyle/>
          <a:p>
            <a:pPr marL="114300" indent="0">
              <a:buNone/>
            </a:pPr>
            <a:r>
              <a:rPr lang="en-US" sz="2400" dirty="0"/>
              <a:t>Example cartoon character: </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1A79529-BAA0-4B0D-B53B-67D0649DE83C}"/>
              </a:ext>
            </a:extLst>
          </p:cNvPr>
          <p:cNvPicPr/>
          <p:nvPr/>
        </p:nvPicPr>
        <p:blipFill>
          <a:blip r:embed="rId2"/>
          <a:stretch>
            <a:fillRect/>
          </a:stretch>
        </p:blipFill>
        <p:spPr>
          <a:xfrm>
            <a:off x="1780762" y="2034695"/>
            <a:ext cx="8792244" cy="4138160"/>
          </a:xfrm>
          <a:prstGeom prst="rect">
            <a:avLst/>
          </a:prstGeom>
        </p:spPr>
      </p:pic>
    </p:spTree>
    <p:extLst>
      <p:ext uri="{BB962C8B-B14F-4D97-AF65-F5344CB8AC3E}">
        <p14:creationId xmlns:p14="http://schemas.microsoft.com/office/powerpoint/2010/main" val="177105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dirty="0"/>
              <a:t>GANs</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4351338"/>
          </a:xfrm>
        </p:spPr>
        <p:txBody>
          <a:bodyPr>
            <a:normAutofit/>
          </a:bodyPr>
          <a:lstStyle/>
          <a:p>
            <a:r>
              <a:rPr lang="en-US" sz="3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Generative adversarial networks(GAN)</a:t>
            </a:r>
            <a:endParaRPr lang="en-US" sz="3000" dirty="0"/>
          </a:p>
          <a:p>
            <a:pPr marL="571500" indent="-457200">
              <a:buFont typeface="+mj-lt"/>
              <a:buAutoNum type="arabicPeriod"/>
            </a:pPr>
            <a:r>
              <a:rPr lang="en-US" sz="2400" dirty="0"/>
              <a:t>What are GANs ?</a:t>
            </a:r>
          </a:p>
          <a:p>
            <a:pPr marL="571500" indent="-457200">
              <a:buFont typeface="+mj-lt"/>
              <a:buAutoNum type="arabicPeriod"/>
            </a:pPr>
            <a:r>
              <a:rPr lang="en-US" sz="2400" dirty="0"/>
              <a:t>Applications of GANs ?</a:t>
            </a:r>
          </a:p>
          <a:p>
            <a:pPr marL="571500" indent="-457200">
              <a:buFont typeface="+mj-lt"/>
              <a:buAutoNum type="arabicPeriod"/>
            </a:pPr>
            <a:endParaRPr lang="en-US" sz="2400" dirty="0"/>
          </a:p>
        </p:txBody>
      </p:sp>
    </p:spTree>
    <p:extLst>
      <p:ext uri="{BB962C8B-B14F-4D97-AF65-F5344CB8AC3E}">
        <p14:creationId xmlns:p14="http://schemas.microsoft.com/office/powerpoint/2010/main" val="1942002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456049" y="1065762"/>
            <a:ext cx="10915336" cy="2802854"/>
          </a:xfrm>
        </p:spPr>
        <p:txBody>
          <a:bodyPr>
            <a:normAutofit/>
          </a:bodyPr>
          <a:lstStyle/>
          <a:p>
            <a:pPr marL="114300" indent="0">
              <a:buNone/>
            </a:pPr>
            <a:r>
              <a:rPr lang="en-US" sz="2000" dirty="0"/>
              <a:t>Paper: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https://arxiv.org/pdf/2010.05334.pdf</a:t>
            </a:r>
            <a:r>
              <a:rPr lang="en-US" sz="2000" u="sng" dirty="0">
                <a:solidFill>
                  <a:srgbClr val="0563C1"/>
                </a:solidFill>
                <a:effectLst/>
                <a:latin typeface="Times New Roman" panose="02020603050405020304" pitchFamily="18" charset="0"/>
                <a:ea typeface="Calibri" panose="020F0502020204030204" pitchFamily="34" charset="0"/>
              </a:rPr>
              <a:t> </a:t>
            </a:r>
          </a:p>
          <a:p>
            <a:pPr marL="114300" indent="0">
              <a:buNone/>
            </a:pPr>
            <a:r>
              <a:rPr lang="en-US" sz="2000" dirty="0"/>
              <a:t>Website Generate random face images using </a:t>
            </a:r>
            <a:r>
              <a:rPr lang="en-US" sz="2000" dirty="0" err="1"/>
              <a:t>CycleGAN</a:t>
            </a:r>
            <a:r>
              <a:rPr lang="en-US" sz="2000" dirty="0"/>
              <a:t>: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https://thispersondoesnotexist.com/</a:t>
            </a:r>
            <a:endParaRPr lang="en-US" sz="2000" dirty="0"/>
          </a:p>
          <a:p>
            <a:pPr marL="114300" indent="0">
              <a:buNone/>
            </a:pPr>
            <a:r>
              <a:rPr lang="en-US" sz="2000" dirty="0"/>
              <a:t>The site creates the image I want: </a:t>
            </a:r>
            <a:r>
              <a:rPr lang="en-US" sz="2000" u="sng" dirty="0">
                <a:solidFill>
                  <a:schemeClr val="accent1"/>
                </a:solidFill>
                <a:latin typeface="Times New Roman" panose="02020603050405020304" pitchFamily="18" charset="0"/>
                <a:cs typeface="Times New Roman" panose="02020603050405020304" pitchFamily="18" charset="0"/>
              </a:rPr>
              <a:t>https://www.artbreeder.com/</a:t>
            </a:r>
            <a:endParaRPr lang="en-US" sz="2000" u="sng" dirty="0">
              <a:solidFill>
                <a:srgbClr val="0563C1"/>
              </a:solidFill>
            </a:endParaRP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2</a:t>
            </a:r>
            <a:r>
              <a:rPr lang="en-US" sz="2400" b="0" dirty="0">
                <a:solidFill>
                  <a:schemeClr val="tx1"/>
                </a:solidFill>
                <a:latin typeface="Times New Roman" panose="02020603050405020304" pitchFamily="18" charset="0"/>
                <a:cs typeface="Times New Roman" panose="02020603050405020304" pitchFamily="18" charset="0"/>
              </a:rPr>
              <a:t>. Generate face (</a:t>
            </a:r>
            <a:r>
              <a:rPr lang="en-US" sz="2400" b="0" dirty="0" err="1">
                <a:solidFill>
                  <a:schemeClr val="tx1"/>
                </a:solidFill>
                <a:latin typeface="Times New Roman" panose="02020603050405020304" pitchFamily="18" charset="0"/>
                <a:cs typeface="Times New Roman" panose="02020603050405020304" pitchFamily="18" charset="0"/>
              </a:rPr>
              <a:t>StyleGAN</a:t>
            </a:r>
            <a:r>
              <a:rPr lang="en-US" sz="2400" b="0" dirty="0">
                <a:solidFill>
                  <a:schemeClr val="tx1"/>
                </a:solidFill>
                <a:latin typeface="Times New Roman" panose="02020603050405020304" pitchFamily="18" charset="0"/>
                <a:cs typeface="Times New Roman" panose="02020603050405020304" pitchFamily="18" charset="0"/>
              </a:rPr>
              <a:t>)</a:t>
            </a:r>
            <a:r>
              <a:rPr lang="en-US" sz="2400" b="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0D28914-A45C-4CAF-B447-DF1CFD180A3A}"/>
              </a:ext>
            </a:extLst>
          </p:cNvPr>
          <p:cNvPicPr>
            <a:picLocks noChangeAspect="1"/>
          </p:cNvPicPr>
          <p:nvPr/>
        </p:nvPicPr>
        <p:blipFill>
          <a:blip r:embed="rId4"/>
          <a:stretch>
            <a:fillRect/>
          </a:stretch>
        </p:blipFill>
        <p:spPr>
          <a:xfrm>
            <a:off x="2518572" y="2446002"/>
            <a:ext cx="9509306" cy="4095476"/>
          </a:xfrm>
          <a:prstGeom prst="rect">
            <a:avLst/>
          </a:prstGeom>
        </p:spPr>
      </p:pic>
    </p:spTree>
    <p:extLst>
      <p:ext uri="{BB962C8B-B14F-4D97-AF65-F5344CB8AC3E}">
        <p14:creationId xmlns:p14="http://schemas.microsoft.com/office/powerpoint/2010/main" val="72049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chemeClr val="tx1"/>
                </a:solidFill>
                <a:latin typeface="Times New Roman" panose="02020603050405020304" pitchFamily="18" charset="0"/>
                <a:cs typeface="Times New Roman" panose="02020603050405020304" pitchFamily="18" charset="0"/>
              </a:rPr>
              <a:t>3. Text to image translation</a:t>
            </a:r>
          </a:p>
        </p:txBody>
      </p:sp>
    </p:spTree>
    <p:extLst>
      <p:ext uri="{BB962C8B-B14F-4D97-AF65-F5344CB8AC3E}">
        <p14:creationId xmlns:p14="http://schemas.microsoft.com/office/powerpoint/2010/main" val="365847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32</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128955" y="1253331"/>
            <a:ext cx="11031414" cy="2802854"/>
          </a:xfrm>
        </p:spPr>
        <p:txBody>
          <a:bodyPr>
            <a:normAutofit/>
          </a:bodyPr>
          <a:lstStyle/>
          <a:p>
            <a:pPr>
              <a:buFontTx/>
              <a:buChar char="-"/>
            </a:pPr>
            <a:r>
              <a:rPr lang="en-US" sz="2000" b="1" dirty="0"/>
              <a:t>Text to image</a:t>
            </a:r>
            <a:r>
              <a:rPr lang="en-US" sz="2000" dirty="0"/>
              <a:t> has the role of creating an image based on our expectations.</a:t>
            </a:r>
          </a:p>
          <a:p>
            <a:pPr>
              <a:buFontTx/>
              <a:buChar char="-"/>
            </a:pPr>
            <a:r>
              <a:rPr lang="en-US" sz="2000" dirty="0"/>
              <a:t>For instance, if you type in "this flower has a lot of small round pink petals," you'll get an image of a flower with round pink petals.</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3. Text to image translation</a:t>
            </a:r>
          </a:p>
        </p:txBody>
      </p:sp>
      <p:pic>
        <p:nvPicPr>
          <p:cNvPr id="6" name="Picture 5">
            <a:extLst>
              <a:ext uri="{FF2B5EF4-FFF2-40B4-BE49-F238E27FC236}">
                <a16:creationId xmlns:a16="http://schemas.microsoft.com/office/drawing/2014/main" id="{D8727E05-108A-444A-9232-F57ED3C0D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40297" y="2445495"/>
            <a:ext cx="9526996" cy="1997551"/>
          </a:xfrm>
          <a:prstGeom prst="rect">
            <a:avLst/>
          </a:prstGeom>
          <a:noFill/>
          <a:ln>
            <a:noFill/>
          </a:ln>
        </p:spPr>
      </p:pic>
      <p:pic>
        <p:nvPicPr>
          <p:cNvPr id="8" name="Picture 7">
            <a:extLst>
              <a:ext uri="{FF2B5EF4-FFF2-40B4-BE49-F238E27FC236}">
                <a16:creationId xmlns:a16="http://schemas.microsoft.com/office/drawing/2014/main" id="{CEE0EFD7-2BF9-41B6-8CB7-236AFE1843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44018" y="4272444"/>
            <a:ext cx="8410179" cy="2189748"/>
          </a:xfrm>
          <a:prstGeom prst="rect">
            <a:avLst/>
          </a:prstGeom>
          <a:noFill/>
          <a:ln>
            <a:noFill/>
          </a:ln>
        </p:spPr>
      </p:pic>
    </p:spTree>
    <p:extLst>
      <p:ext uri="{BB962C8B-B14F-4D97-AF65-F5344CB8AC3E}">
        <p14:creationId xmlns:p14="http://schemas.microsoft.com/office/powerpoint/2010/main" val="3808962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27094" y="1136101"/>
            <a:ext cx="10973951" cy="2802854"/>
          </a:xfrm>
        </p:spPr>
        <p:txBody>
          <a:bodyPr>
            <a:normAutofit/>
          </a:bodyPr>
          <a:lstStyle/>
          <a:p>
            <a:pPr marL="114300" indent="0">
              <a:buNone/>
            </a:pPr>
            <a:r>
              <a:rPr lang="en-US" sz="2000" dirty="0"/>
              <a:t>- Generator: Instead of merely supplying the input noise vector to the Generator then The description text line will be converted to text embedding. It is then connected to the noise vector and fed into the Generator</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3. Text to image translation</a:t>
            </a:r>
          </a:p>
        </p:txBody>
      </p:sp>
      <p:pic>
        <p:nvPicPr>
          <p:cNvPr id="6" name="Picture 5">
            <a:extLst>
              <a:ext uri="{FF2B5EF4-FFF2-40B4-BE49-F238E27FC236}">
                <a16:creationId xmlns:a16="http://schemas.microsoft.com/office/drawing/2014/main" id="{0CB62463-EB78-48C8-9461-F3D5E069EA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97433" y="2189709"/>
            <a:ext cx="9270567" cy="4023521"/>
          </a:xfrm>
          <a:prstGeom prst="rect">
            <a:avLst/>
          </a:prstGeom>
          <a:noFill/>
          <a:ln>
            <a:noFill/>
          </a:ln>
        </p:spPr>
      </p:pic>
    </p:spTree>
    <p:extLst>
      <p:ext uri="{BB962C8B-B14F-4D97-AF65-F5344CB8AC3E}">
        <p14:creationId xmlns:p14="http://schemas.microsoft.com/office/powerpoint/2010/main" val="284974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50985" y="1253331"/>
            <a:ext cx="11101753" cy="2802854"/>
          </a:xfrm>
        </p:spPr>
        <p:txBody>
          <a:bodyPr>
            <a:normAutofit/>
          </a:bodyPr>
          <a:lstStyle/>
          <a:p>
            <a:pPr marL="114300" indent="0">
              <a:buNone/>
            </a:pPr>
            <a:r>
              <a:rPr lang="en-US" sz="2000" dirty="0"/>
              <a:t>- Discriminator: Instead of only determining whether an image is real or false, it can also predict whether the image and text match</a:t>
            </a:r>
            <a:r>
              <a:rPr lang="en-US" sz="2400" dirty="0"/>
              <a:t>.</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3. Text to image translation</a:t>
            </a:r>
          </a:p>
        </p:txBody>
      </p:sp>
      <p:pic>
        <p:nvPicPr>
          <p:cNvPr id="6" name="Picture 5">
            <a:extLst>
              <a:ext uri="{FF2B5EF4-FFF2-40B4-BE49-F238E27FC236}">
                <a16:creationId xmlns:a16="http://schemas.microsoft.com/office/drawing/2014/main" id="{35CBBB92-595D-4D4F-8CCD-4B6A949D90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3723" y="2290320"/>
            <a:ext cx="8573261" cy="3946357"/>
          </a:xfrm>
          <a:prstGeom prst="rect">
            <a:avLst/>
          </a:prstGeom>
          <a:noFill/>
          <a:ln>
            <a:noFill/>
          </a:ln>
        </p:spPr>
      </p:pic>
    </p:spTree>
    <p:extLst>
      <p:ext uri="{BB962C8B-B14F-4D97-AF65-F5344CB8AC3E}">
        <p14:creationId xmlns:p14="http://schemas.microsoft.com/office/powerpoint/2010/main" val="2113283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422031" y="1089208"/>
            <a:ext cx="11090031" cy="2802854"/>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Paper: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https://arxiv.org/pdf/1605.05396.pdf</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114300" indent="0">
              <a:buNone/>
            </a:pPr>
            <a:r>
              <a:rPr lang="en-US" sz="2000" dirty="0"/>
              <a:t>Text to image translation emulator site: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https://deepai.org/machine-learning-model/text2img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64122" y="613881"/>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latin typeface="Times New Roman" panose="02020603050405020304" pitchFamily="18" charset="0"/>
                <a:cs typeface="Times New Roman" panose="02020603050405020304" pitchFamily="18" charset="0"/>
              </a:rPr>
              <a:t>3. Text to image translation</a:t>
            </a:r>
          </a:p>
        </p:txBody>
      </p:sp>
      <p:pic>
        <p:nvPicPr>
          <p:cNvPr id="6" name="Picture 5">
            <a:extLst>
              <a:ext uri="{FF2B5EF4-FFF2-40B4-BE49-F238E27FC236}">
                <a16:creationId xmlns:a16="http://schemas.microsoft.com/office/drawing/2014/main" id="{746B8C40-48AA-458F-9DD6-95063E25487A}"/>
              </a:ext>
            </a:extLst>
          </p:cNvPr>
          <p:cNvPicPr/>
          <p:nvPr/>
        </p:nvPicPr>
        <p:blipFill>
          <a:blip r:embed="rId4"/>
          <a:stretch>
            <a:fillRect/>
          </a:stretch>
        </p:blipFill>
        <p:spPr>
          <a:xfrm>
            <a:off x="1400226" y="1953574"/>
            <a:ext cx="9560851" cy="4388610"/>
          </a:xfrm>
          <a:prstGeom prst="rect">
            <a:avLst/>
          </a:prstGeom>
        </p:spPr>
      </p:pic>
    </p:spTree>
    <p:extLst>
      <p:ext uri="{BB962C8B-B14F-4D97-AF65-F5344CB8AC3E}">
        <p14:creationId xmlns:p14="http://schemas.microsoft.com/office/powerpoint/2010/main" val="3654222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36</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4. Super-resolution</a:t>
            </a:r>
            <a:endParaRPr lang="en-US" sz="32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536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18637" y="1010262"/>
            <a:ext cx="11209748" cy="2802854"/>
          </a:xfrm>
        </p:spPr>
        <p:txBody>
          <a:bodyPr>
            <a:normAutofit/>
          </a:bodyPr>
          <a:lstStyle/>
          <a:p>
            <a:pPr marL="114300" indent="0">
              <a:buNone/>
            </a:pPr>
            <a:r>
              <a:rPr lang="en-US" sz="2000" dirty="0"/>
              <a:t>- Example: </a:t>
            </a:r>
            <a:endParaRPr lang="en-US" sz="24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4. </a:t>
            </a:r>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Super-resolution</a:t>
            </a:r>
            <a:r>
              <a:rPr lang="en-US" sz="2400" b="0" dirty="0">
                <a:solidFill>
                  <a:schemeClr val="tx1"/>
                </a:solidFill>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Super Resolution on Arm NPU - AI and ML blog - Processors - Arm Community">
            <a:extLst>
              <a:ext uri="{FF2B5EF4-FFF2-40B4-BE49-F238E27FC236}">
                <a16:creationId xmlns:a16="http://schemas.microsoft.com/office/drawing/2014/main" id="{420DE56F-6CD6-409A-B63E-9F79C0B3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198" y="1470589"/>
            <a:ext cx="8851498" cy="497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47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18637" y="1207032"/>
            <a:ext cx="11209748" cy="2802854"/>
          </a:xfrm>
        </p:spPr>
        <p:txBody>
          <a:bodyPr>
            <a:normAutofit/>
          </a:bodyPr>
          <a:lstStyle/>
          <a:p>
            <a:pPr marL="114300" indent="0">
              <a:buNone/>
            </a:pPr>
            <a:r>
              <a:rPr lang="en-US" sz="2000" dirty="0"/>
              <a:t>- Application: Convert low-quality photographs to high-quality images using SRGAN technology.</a:t>
            </a:r>
          </a:p>
          <a:p>
            <a:pPr marL="114300" indent="0">
              <a:buNone/>
            </a:pPr>
            <a:r>
              <a:rPr lang="en-US" sz="2400" dirty="0"/>
              <a:t>- </a:t>
            </a:r>
            <a:r>
              <a:rPr lang="en-US" sz="2000" dirty="0"/>
              <a:t>Super Resolution, like GAN, has two parts: Generator and Discriminator, with Generator seeking to optimize the generated data so that it can deceive the discriminator</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4. </a:t>
            </a:r>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Super-resolution</a:t>
            </a:r>
            <a:r>
              <a:rPr lang="en-US" sz="2400" b="0" dirty="0">
                <a:solidFill>
                  <a:schemeClr val="tx1"/>
                </a:solidFill>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8" name="Picture 2" descr="GAN — Super Resolution GAN (SRGAN) | by Jonathan Hui | Medium">
            <a:extLst>
              <a:ext uri="{FF2B5EF4-FFF2-40B4-BE49-F238E27FC236}">
                <a16:creationId xmlns:a16="http://schemas.microsoft.com/office/drawing/2014/main" id="{3180D220-215D-4B49-9D68-BBCE1B7C9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0260"/>
            <a:ext cx="12192000"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89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18637" y="1207032"/>
            <a:ext cx="11209748" cy="2802854"/>
          </a:xfrm>
        </p:spPr>
        <p:txBody>
          <a:bodyPr>
            <a:normAutofit/>
          </a:bodyPr>
          <a:lstStyle/>
          <a:p>
            <a:pPr>
              <a:buFontTx/>
              <a:buChar char="-"/>
            </a:pPr>
            <a:r>
              <a:rPr lang="en-US" sz="2000" dirty="0">
                <a:latin typeface="Times New Roman" panose="02020603050405020304" pitchFamily="18" charset="0"/>
                <a:cs typeface="Times New Roman" panose="02020603050405020304" pitchFamily="18" charset="0"/>
              </a:rPr>
              <a:t>Paper: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https://arxiv.org/pdf/1609.04802.pdf</a:t>
            </a:r>
            <a:r>
              <a:rPr lang="en-US" sz="2000" dirty="0">
                <a:effectLst/>
                <a:latin typeface="Times New Roman" panose="02020603050405020304" pitchFamily="18" charset="0"/>
                <a:ea typeface="Calibri" panose="020F0502020204030204" pitchFamily="34" charset="0"/>
              </a:rPr>
              <a:t> </a:t>
            </a:r>
          </a:p>
          <a:p>
            <a:pPr>
              <a:buFontTx/>
              <a:buChar char="-"/>
            </a:pPr>
            <a:r>
              <a:rPr lang="en-US" sz="20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Super-resolution </a:t>
            </a:r>
            <a:r>
              <a:rPr lang="en-US" sz="2000" dirty="0"/>
              <a:t>emulator site: </a:t>
            </a:r>
            <a:r>
              <a:rPr lang="en-US" sz="2000" u="sng" dirty="0">
                <a:solidFill>
                  <a:schemeClr val="accent1"/>
                </a:solidFill>
                <a:latin typeface="Times New Roman" panose="02020603050405020304" pitchFamily="18" charset="0"/>
                <a:cs typeface="Times New Roman" panose="02020603050405020304" pitchFamily="18" charset="0"/>
              </a:rPr>
              <a:t>https://deepai.org/machine-learning-model/torch-srgan</a:t>
            </a:r>
            <a:endParaRPr lang="en-US" sz="20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4. </a:t>
            </a:r>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Super-resolution</a:t>
            </a:r>
            <a:r>
              <a:rPr lang="en-US" sz="2400" b="0" dirty="0">
                <a:solidFill>
                  <a:schemeClr val="tx1"/>
                </a:solidFill>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A8B1C5-729F-4089-8B51-835091DE085B}"/>
              </a:ext>
            </a:extLst>
          </p:cNvPr>
          <p:cNvPicPr>
            <a:picLocks noChangeAspect="1"/>
          </p:cNvPicPr>
          <p:nvPr/>
        </p:nvPicPr>
        <p:blipFill rotWithShape="1">
          <a:blip r:embed="rId3"/>
          <a:srcRect t="5263" b="5782"/>
          <a:stretch/>
        </p:blipFill>
        <p:spPr>
          <a:xfrm>
            <a:off x="1215693" y="2152890"/>
            <a:ext cx="9733958" cy="4226119"/>
          </a:xfrm>
          <a:prstGeom prst="rect">
            <a:avLst/>
          </a:prstGeom>
        </p:spPr>
      </p:pic>
    </p:spTree>
    <p:extLst>
      <p:ext uri="{BB962C8B-B14F-4D97-AF65-F5344CB8AC3E}">
        <p14:creationId xmlns:p14="http://schemas.microsoft.com/office/powerpoint/2010/main" val="1026815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What are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a:t>
            </a:fld>
            <a:endParaRPr lang="en-US"/>
          </a:p>
        </p:txBody>
      </p:sp>
      <p:sp>
        <p:nvSpPr>
          <p:cNvPr id="8" name="Title 1">
            <a:extLst>
              <a:ext uri="{FF2B5EF4-FFF2-40B4-BE49-F238E27FC236}">
                <a16:creationId xmlns:a16="http://schemas.microsoft.com/office/drawing/2014/main" id="{7BF9179B-1108-4E89-B155-B7D5E7E8080C}"/>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b="0" dirty="0">
                <a:solidFill>
                  <a:schemeClr val="tx1"/>
                </a:solidFill>
              </a:rPr>
              <a:t>What are GANs ???</a:t>
            </a:r>
          </a:p>
        </p:txBody>
      </p:sp>
    </p:spTree>
    <p:extLst>
      <p:ext uri="{BB962C8B-B14F-4D97-AF65-F5344CB8AC3E}">
        <p14:creationId xmlns:p14="http://schemas.microsoft.com/office/powerpoint/2010/main" val="2986220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40</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b="0" dirty="0">
                <a:solidFill>
                  <a:srgbClr val="1B1B1B"/>
                </a:solidFill>
                <a:ea typeface="Tahoma" panose="020B0604030504040204" pitchFamily="34" charset="0"/>
              </a:rPr>
              <a:t>5</a:t>
            </a:r>
            <a:r>
              <a:rPr lang="en-US" sz="32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 Gan in Deep Fakes </a:t>
            </a:r>
            <a:endParaRPr lang="en-US" sz="32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1159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249189" y="998687"/>
            <a:ext cx="11209748" cy="2802854"/>
          </a:xfrm>
        </p:spPr>
        <p:txBody>
          <a:bodyPr>
            <a:normAutofit/>
          </a:bodyPr>
          <a:lstStyle/>
          <a:p>
            <a:pPr marL="114300" indent="0">
              <a:buNone/>
            </a:pPr>
            <a:r>
              <a:rPr lang="en-US" sz="2000" dirty="0"/>
              <a:t>-Example:</a:t>
            </a:r>
            <a:endParaRPr lang="en-US" sz="24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5. </a:t>
            </a:r>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Gan in Deep Fakes</a:t>
            </a:r>
            <a:r>
              <a:rPr lang="en-US" sz="2400" b="0" dirty="0">
                <a:solidFill>
                  <a:schemeClr val="tx1"/>
                </a:solidFill>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9" name="XNQR9178">
            <a:hlinkClick r:id="" action="ppaction://media"/>
            <a:extLst>
              <a:ext uri="{FF2B5EF4-FFF2-40B4-BE49-F238E27FC236}">
                <a16:creationId xmlns:a16="http://schemas.microsoft.com/office/drawing/2014/main" id="{D81A11E2-24D1-4292-B1BB-2CC110B75F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48283" y="398918"/>
            <a:ext cx="3581148" cy="6366484"/>
          </a:xfrm>
          <a:prstGeom prst="rect">
            <a:avLst/>
          </a:prstGeom>
        </p:spPr>
      </p:pic>
      <p:pic>
        <p:nvPicPr>
          <p:cNvPr id="2056" name="Picture 8" descr="Tom Cruise deepfake sparks fear surrounding identity theft technology">
            <a:extLst>
              <a:ext uri="{FF2B5EF4-FFF2-40B4-BE49-F238E27FC236}">
                <a16:creationId xmlns:a16="http://schemas.microsoft.com/office/drawing/2014/main" id="{6FA59F78-3EC2-4F67-9CD9-0AD39F48A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296" y="1766828"/>
            <a:ext cx="7578504" cy="4564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1445CD-BD15-40EE-8C7C-8ED1C7C3D8CF}"/>
              </a:ext>
            </a:extLst>
          </p:cNvPr>
          <p:cNvPicPr>
            <a:picLocks noChangeAspect="1"/>
          </p:cNvPicPr>
          <p:nvPr/>
        </p:nvPicPr>
        <p:blipFill>
          <a:blip r:embed="rId6"/>
          <a:stretch>
            <a:fillRect/>
          </a:stretch>
        </p:blipFill>
        <p:spPr>
          <a:xfrm>
            <a:off x="7928658" y="0"/>
            <a:ext cx="4263342" cy="1244435"/>
          </a:xfrm>
          <a:prstGeom prst="rect">
            <a:avLst/>
          </a:prstGeom>
        </p:spPr>
      </p:pic>
      <p:pic>
        <p:nvPicPr>
          <p:cNvPr id="11" name="Picture 10">
            <a:extLst>
              <a:ext uri="{FF2B5EF4-FFF2-40B4-BE49-F238E27FC236}">
                <a16:creationId xmlns:a16="http://schemas.microsoft.com/office/drawing/2014/main" id="{78558023-9118-4C39-AAA4-0F1B3118DB11}"/>
              </a:ext>
            </a:extLst>
          </p:cNvPr>
          <p:cNvPicPr>
            <a:picLocks noChangeAspect="1"/>
          </p:cNvPicPr>
          <p:nvPr/>
        </p:nvPicPr>
        <p:blipFill>
          <a:blip r:embed="rId7"/>
          <a:stretch>
            <a:fillRect/>
          </a:stretch>
        </p:blipFill>
        <p:spPr>
          <a:xfrm>
            <a:off x="7372096" y="6329679"/>
            <a:ext cx="4387781" cy="528322"/>
          </a:xfrm>
          <a:prstGeom prst="rect">
            <a:avLst/>
          </a:prstGeom>
        </p:spPr>
      </p:pic>
    </p:spTree>
    <p:extLst>
      <p:ext uri="{BB962C8B-B14F-4D97-AF65-F5344CB8AC3E}">
        <p14:creationId xmlns:p14="http://schemas.microsoft.com/office/powerpoint/2010/main" val="421339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42</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249189" y="998688"/>
            <a:ext cx="11209748" cy="2802854"/>
          </a:xfrm>
        </p:spPr>
        <p:txBody>
          <a:bodyPr>
            <a:normAutofit/>
          </a:bodyPr>
          <a:lstStyle/>
          <a:p>
            <a:pPr>
              <a:buFontTx/>
              <a:buChar char="-"/>
            </a:pPr>
            <a:r>
              <a:rPr lang="en-US" sz="2000" dirty="0"/>
              <a:t>It uses discriminator to distinguish between real images and images created during training</a:t>
            </a:r>
          </a:p>
          <a:p>
            <a:pPr>
              <a:buFontTx/>
              <a:buChar char="-"/>
            </a:pPr>
            <a:r>
              <a:rPr lang="en-US" sz="2000" dirty="0"/>
              <a:t>It will employ an autoencoder to create the most realistic visuals possible. the autoencoder functions similarly to a network generator.</a:t>
            </a:r>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5. Gan in Deep Fakes</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B79A874F-E094-48BB-A45F-152A94DA1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65" y="2194674"/>
            <a:ext cx="10684347" cy="42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887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43</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318637" y="1114434"/>
            <a:ext cx="11209748" cy="2802854"/>
          </a:xfrm>
        </p:spPr>
        <p:txBody>
          <a:bodyPr>
            <a:normAutofit/>
          </a:bodyPr>
          <a:lstStyle/>
          <a:p>
            <a:pPr marL="114300" indent="0">
              <a:buNone/>
            </a:pPr>
            <a:r>
              <a:rPr lang="en-US" sz="2000" dirty="0"/>
              <a:t>Deep fakes are a novel and potentially harmful technology if not utilized properly. Ethical issues must be at the forefront of this technology and they should only be used for study and development with good intentions. </a:t>
            </a:r>
            <a:endParaRPr lang="en-US" sz="2400" dirty="0"/>
          </a:p>
        </p:txBody>
      </p:sp>
      <p:sp>
        <p:nvSpPr>
          <p:cNvPr id="5" name="Title 1">
            <a:extLst>
              <a:ext uri="{FF2B5EF4-FFF2-40B4-BE49-F238E27FC236}">
                <a16:creationId xmlns:a16="http://schemas.microsoft.com/office/drawing/2014/main" id="{8897CFE9-A815-40AB-B5B8-1DD90E296EB2}"/>
              </a:ext>
            </a:extLst>
          </p:cNvPr>
          <p:cNvSpPr txBox="1">
            <a:spLocks/>
          </p:cNvSpPr>
          <p:nvPr/>
        </p:nvSpPr>
        <p:spPr>
          <a:xfrm>
            <a:off x="152548" y="556007"/>
            <a:ext cx="6283569" cy="5584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0" dirty="0">
                <a:solidFill>
                  <a:schemeClr val="tx1"/>
                </a:solidFill>
              </a:rPr>
              <a:t>5. </a:t>
            </a:r>
            <a:r>
              <a:rPr lang="en-US" sz="2400" b="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Gan in Deep Fakes</a:t>
            </a:r>
            <a:r>
              <a:rPr lang="en-US" sz="2400" b="0" dirty="0">
                <a:solidFill>
                  <a:schemeClr val="tx1"/>
                </a:solidFill>
              </a:rPr>
              <a:t> </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7C2AF3E6-23F9-4069-B725-C2275F264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284" y="1993804"/>
            <a:ext cx="7973506" cy="448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89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GAN</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44</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1" y="2954811"/>
            <a:ext cx="12191999" cy="818537"/>
          </a:xfrm>
        </p:spPr>
        <p:txBody>
          <a:bodyPr>
            <a:normAutofit/>
          </a:bodyPr>
          <a:lstStyle/>
          <a:p>
            <a:pPr marL="114300" indent="0" algn="ctr">
              <a:buNone/>
            </a:pPr>
            <a:r>
              <a:rPr lang="en-US" sz="4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rPr>
              <a:t>Thank You!</a:t>
            </a:r>
            <a:endParaRPr lang="en-US" sz="4000" dirty="0"/>
          </a:p>
        </p:txBody>
      </p:sp>
    </p:spTree>
    <p:extLst>
      <p:ext uri="{BB962C8B-B14F-4D97-AF65-F5344CB8AC3E}">
        <p14:creationId xmlns:p14="http://schemas.microsoft.com/office/powerpoint/2010/main" val="165257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What are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678788" y="1429177"/>
            <a:ext cx="10962228" cy="4351338"/>
          </a:xfrm>
        </p:spPr>
        <p:txBody>
          <a:bodyPr>
            <a:normAutofit/>
          </a:bodyPr>
          <a:lstStyle/>
          <a:p>
            <a:pPr>
              <a:buFontTx/>
              <a:buChar char="-"/>
            </a:pPr>
            <a:r>
              <a:rPr lang="en-US" sz="2000" dirty="0"/>
              <a:t>GANs is an  unsupervised learning algorithm developed by Ian J. Goodfellow in 2014</a:t>
            </a:r>
          </a:p>
        </p:txBody>
      </p:sp>
      <p:sp>
        <p:nvSpPr>
          <p:cNvPr id="6" name="Text Placeholder 7">
            <a:extLst>
              <a:ext uri="{FF2B5EF4-FFF2-40B4-BE49-F238E27FC236}">
                <a16:creationId xmlns:a16="http://schemas.microsoft.com/office/drawing/2014/main" id="{9BE62613-D8A4-4F0D-9D67-1C77BC28C084}"/>
              </a:ext>
            </a:extLst>
          </p:cNvPr>
          <p:cNvSpPr txBox="1">
            <a:spLocks/>
          </p:cNvSpPr>
          <p:nvPr/>
        </p:nvSpPr>
        <p:spPr>
          <a:xfrm>
            <a:off x="762000" y="2611438"/>
            <a:ext cx="2549024"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a:latin typeface="Times New Roman" panose="02020603050405020304" pitchFamily="18" charset="0"/>
                <a:cs typeface="Times New Roman" panose="02020603050405020304" pitchFamily="18" charset="0"/>
              </a:rPr>
              <a:t>Genrative</a:t>
            </a:r>
            <a:endParaRPr lang="en-US" sz="2400" dirty="0">
              <a:latin typeface="Times New Roman" panose="02020603050405020304" pitchFamily="18" charset="0"/>
              <a:cs typeface="Times New Roman" panose="02020603050405020304" pitchFamily="18" charset="0"/>
            </a:endParaRPr>
          </a:p>
          <a:p>
            <a:pPr marL="0" indent="0">
              <a:buNone/>
            </a:pPr>
            <a:r>
              <a:rPr lang="en-US" sz="1800" dirty="0" err="1">
                <a:latin typeface="Times New Roman" panose="02020603050405020304" pitchFamily="18" charset="0"/>
                <a:cs typeface="Times New Roman" panose="02020603050405020304" pitchFamily="18" charset="0"/>
              </a:rPr>
              <a:t>Genrative</a:t>
            </a:r>
            <a:r>
              <a:rPr lang="en-US" sz="1800" dirty="0">
                <a:latin typeface="Times New Roman" panose="02020603050405020304" pitchFamily="18" charset="0"/>
                <a:cs typeface="Times New Roman" panose="02020603050405020304" pitchFamily="18" charset="0"/>
              </a:rPr>
              <a:t> data</a:t>
            </a:r>
          </a:p>
          <a:p>
            <a:pPr marL="0" indent="0">
              <a:buNone/>
            </a:pPr>
            <a:r>
              <a:rPr lang="en-US" sz="1800" dirty="0">
                <a:latin typeface="Times New Roman" panose="02020603050405020304" pitchFamily="18" charset="0"/>
                <a:cs typeface="Times New Roman" panose="02020603050405020304" pitchFamily="18" charset="0"/>
              </a:rPr>
              <a:t>(Creates fake data)</a:t>
            </a:r>
          </a:p>
        </p:txBody>
      </p:sp>
      <p:sp>
        <p:nvSpPr>
          <p:cNvPr id="8" name="Text Placeholder 7">
            <a:extLst>
              <a:ext uri="{FF2B5EF4-FFF2-40B4-BE49-F238E27FC236}">
                <a16:creationId xmlns:a16="http://schemas.microsoft.com/office/drawing/2014/main" id="{13800F92-8A09-4975-BDA4-2D504D8BE04E}"/>
              </a:ext>
            </a:extLst>
          </p:cNvPr>
          <p:cNvSpPr txBox="1">
            <a:spLocks/>
          </p:cNvSpPr>
          <p:nvPr/>
        </p:nvSpPr>
        <p:spPr>
          <a:xfrm>
            <a:off x="3952837" y="2611438"/>
            <a:ext cx="3946357"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Adversarial</a:t>
            </a:r>
          </a:p>
          <a:p>
            <a:endParaRPr lang="en-US" dirty="0"/>
          </a:p>
          <a:p>
            <a:endParaRPr lang="en-US" dirty="0"/>
          </a:p>
          <a:p>
            <a:endParaRPr lang="en-US" dirty="0"/>
          </a:p>
          <a:p>
            <a:pPr>
              <a:buFontTx/>
              <a:buChar char="-"/>
            </a:pPr>
            <a:endParaRPr lang="en-US" sz="1800" dirty="0">
              <a:latin typeface="Times New Roman" panose="02020603050405020304" pitchFamily="18" charset="0"/>
              <a:cs typeface="Times New Roman" panose="02020603050405020304" pitchFamily="18" charset="0"/>
            </a:endParaRPr>
          </a:p>
          <a:p>
            <a:pPr>
              <a:buFontTx/>
              <a:buChar char="-"/>
            </a:pPr>
            <a:r>
              <a:rPr lang="en-US" sz="1800" dirty="0">
                <a:latin typeface="Times New Roman" panose="02020603050405020304" pitchFamily="18" charset="0"/>
                <a:cs typeface="Times New Roman" panose="02020603050405020304" pitchFamily="18" charset="0"/>
              </a:rPr>
              <a:t>Generator and discriminator, each competing to win</a:t>
            </a:r>
          </a:p>
          <a:p>
            <a:pPr>
              <a:buFontTx/>
              <a:buChar char="-"/>
            </a:pPr>
            <a:r>
              <a:rPr lang="en-US" sz="1800" dirty="0">
                <a:latin typeface="Times New Roman" panose="02020603050405020304" pitchFamily="18" charset="0"/>
                <a:cs typeface="Times New Roman" panose="02020603050405020304" pitchFamily="18" charset="0"/>
              </a:rPr>
              <a:t>Generator trying to fake and Discriminator, trying not to be fooled</a:t>
            </a:r>
          </a:p>
        </p:txBody>
      </p:sp>
      <p:sp>
        <p:nvSpPr>
          <p:cNvPr id="9" name="Text Placeholder 7">
            <a:extLst>
              <a:ext uri="{FF2B5EF4-FFF2-40B4-BE49-F238E27FC236}">
                <a16:creationId xmlns:a16="http://schemas.microsoft.com/office/drawing/2014/main" id="{313D9703-F4AA-4C55-B513-B4545CE4E551}"/>
              </a:ext>
            </a:extLst>
          </p:cNvPr>
          <p:cNvSpPr txBox="1">
            <a:spLocks/>
          </p:cNvSpPr>
          <p:nvPr/>
        </p:nvSpPr>
        <p:spPr>
          <a:xfrm>
            <a:off x="8914654" y="2611438"/>
            <a:ext cx="2549024" cy="4246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Networks</a:t>
            </a:r>
          </a:p>
        </p:txBody>
      </p:sp>
      <p:pic>
        <p:nvPicPr>
          <p:cNvPr id="10" name="Picture 9">
            <a:extLst>
              <a:ext uri="{FF2B5EF4-FFF2-40B4-BE49-F238E27FC236}">
                <a16:creationId xmlns:a16="http://schemas.microsoft.com/office/drawing/2014/main" id="{8886957A-BF8C-47E5-8B3C-AE860C3636AC}"/>
              </a:ext>
            </a:extLst>
          </p:cNvPr>
          <p:cNvPicPr>
            <a:picLocks noChangeAspect="1"/>
          </p:cNvPicPr>
          <p:nvPr/>
        </p:nvPicPr>
        <p:blipFill>
          <a:blip r:embed="rId2"/>
          <a:stretch>
            <a:fillRect/>
          </a:stretch>
        </p:blipFill>
        <p:spPr>
          <a:xfrm>
            <a:off x="708596" y="3982964"/>
            <a:ext cx="2315958" cy="1933883"/>
          </a:xfrm>
          <a:prstGeom prst="rect">
            <a:avLst/>
          </a:prstGeom>
        </p:spPr>
      </p:pic>
      <p:pic>
        <p:nvPicPr>
          <p:cNvPr id="11" name="Picture 10">
            <a:extLst>
              <a:ext uri="{FF2B5EF4-FFF2-40B4-BE49-F238E27FC236}">
                <a16:creationId xmlns:a16="http://schemas.microsoft.com/office/drawing/2014/main" id="{A3D329B8-A88F-4E60-AFA6-9D46EA13B26A}"/>
              </a:ext>
            </a:extLst>
          </p:cNvPr>
          <p:cNvPicPr>
            <a:picLocks noChangeAspect="1"/>
          </p:cNvPicPr>
          <p:nvPr/>
        </p:nvPicPr>
        <p:blipFill rotWithShape="1">
          <a:blip r:embed="rId3"/>
          <a:srcRect b="13000"/>
          <a:stretch/>
        </p:blipFill>
        <p:spPr>
          <a:xfrm>
            <a:off x="4389094" y="3021151"/>
            <a:ext cx="2972215" cy="1839916"/>
          </a:xfrm>
          <a:prstGeom prst="rect">
            <a:avLst/>
          </a:prstGeom>
        </p:spPr>
      </p:pic>
      <p:pic>
        <p:nvPicPr>
          <p:cNvPr id="12" name="Picture 11">
            <a:extLst>
              <a:ext uri="{FF2B5EF4-FFF2-40B4-BE49-F238E27FC236}">
                <a16:creationId xmlns:a16="http://schemas.microsoft.com/office/drawing/2014/main" id="{C1CB5BB7-3B86-48D0-A855-B742E48EE401}"/>
              </a:ext>
            </a:extLst>
          </p:cNvPr>
          <p:cNvPicPr>
            <a:picLocks noChangeAspect="1"/>
          </p:cNvPicPr>
          <p:nvPr/>
        </p:nvPicPr>
        <p:blipFill rotWithShape="1">
          <a:blip r:embed="rId4"/>
          <a:srcRect t="9662"/>
          <a:stretch/>
        </p:blipFill>
        <p:spPr>
          <a:xfrm>
            <a:off x="8403286" y="2974258"/>
            <a:ext cx="3577623" cy="1457064"/>
          </a:xfrm>
          <a:prstGeom prst="rect">
            <a:avLst/>
          </a:prstGeom>
        </p:spPr>
      </p:pic>
      <p:pic>
        <p:nvPicPr>
          <p:cNvPr id="13" name="Picture 2" descr="Neural Networks From Scratch - victorzhou.com">
            <a:extLst>
              <a:ext uri="{FF2B5EF4-FFF2-40B4-BE49-F238E27FC236}">
                <a16:creationId xmlns:a16="http://schemas.microsoft.com/office/drawing/2014/main" id="{FE02FD1D-9AE2-4667-A720-9FACDFAED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3653" y="4426008"/>
            <a:ext cx="2901620" cy="145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8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What are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6</a:t>
            </a:fld>
            <a:endParaRPr lang="en-US"/>
          </a:p>
        </p:txBody>
      </p:sp>
      <p:pic>
        <p:nvPicPr>
          <p:cNvPr id="5" name="Picture 4">
            <a:extLst>
              <a:ext uri="{FF2B5EF4-FFF2-40B4-BE49-F238E27FC236}">
                <a16:creationId xmlns:a16="http://schemas.microsoft.com/office/drawing/2014/main" id="{01615F61-E21E-40E1-9597-1371B577B5A0}"/>
              </a:ext>
            </a:extLst>
          </p:cNvPr>
          <p:cNvPicPr/>
          <p:nvPr/>
        </p:nvPicPr>
        <p:blipFill>
          <a:blip r:embed="rId2"/>
          <a:stretch>
            <a:fillRect/>
          </a:stretch>
        </p:blipFill>
        <p:spPr>
          <a:xfrm>
            <a:off x="2034017" y="1200759"/>
            <a:ext cx="8294014" cy="5235210"/>
          </a:xfrm>
          <a:prstGeom prst="rect">
            <a:avLst/>
          </a:prstGeom>
        </p:spPr>
      </p:pic>
      <p:sp>
        <p:nvSpPr>
          <p:cNvPr id="8" name="Text Placeholder 2">
            <a:extLst>
              <a:ext uri="{FF2B5EF4-FFF2-40B4-BE49-F238E27FC236}">
                <a16:creationId xmlns:a16="http://schemas.microsoft.com/office/drawing/2014/main" id="{4A84E5BB-4A23-4F5D-BB87-BABA000CFFF4}"/>
              </a:ext>
            </a:extLst>
          </p:cNvPr>
          <p:cNvSpPr txBox="1">
            <a:spLocks/>
          </p:cNvSpPr>
          <p:nvPr/>
        </p:nvSpPr>
        <p:spPr>
          <a:xfrm>
            <a:off x="338819" y="960255"/>
            <a:ext cx="8976162"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dirty="0"/>
              <a:t>How it works:</a:t>
            </a:r>
          </a:p>
        </p:txBody>
      </p:sp>
    </p:spTree>
    <p:extLst>
      <p:ext uri="{BB962C8B-B14F-4D97-AF65-F5344CB8AC3E}">
        <p14:creationId xmlns:p14="http://schemas.microsoft.com/office/powerpoint/2010/main" val="160801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What are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7" name="Text Placeholder 2">
            <a:extLst>
              <a:ext uri="{FF2B5EF4-FFF2-40B4-BE49-F238E27FC236}">
                <a16:creationId xmlns:a16="http://schemas.microsoft.com/office/drawing/2014/main" id="{33E6DFFB-D587-4972-9CF1-24AFCC010D4D}"/>
              </a:ext>
            </a:extLst>
          </p:cNvPr>
          <p:cNvSpPr>
            <a:spLocks noGrp="1"/>
          </p:cNvSpPr>
          <p:nvPr>
            <p:ph type="body" idx="1"/>
          </p:nvPr>
        </p:nvSpPr>
        <p:spPr>
          <a:xfrm>
            <a:off x="573280" y="1253331"/>
            <a:ext cx="8976162" cy="4351338"/>
          </a:xfrm>
        </p:spPr>
        <p:txBody>
          <a:bodyPr>
            <a:normAutofit/>
          </a:bodyPr>
          <a:lstStyle/>
          <a:p>
            <a:pPr marL="114300" indent="0">
              <a:buNone/>
            </a:pPr>
            <a:r>
              <a:rPr lang="en-US" sz="2400" dirty="0"/>
              <a:t>- example of GAN:</a:t>
            </a:r>
          </a:p>
        </p:txBody>
      </p:sp>
      <p:pic>
        <p:nvPicPr>
          <p:cNvPr id="5" name="Picture 2">
            <a:extLst>
              <a:ext uri="{FF2B5EF4-FFF2-40B4-BE49-F238E27FC236}">
                <a16:creationId xmlns:a16="http://schemas.microsoft.com/office/drawing/2014/main" id="{D507B15C-AE6C-49BE-AAD0-C3BAFA791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325" y="976444"/>
            <a:ext cx="7660105" cy="5086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1CF3E8-59D2-45C8-8F8A-4F06324D24DA}"/>
              </a:ext>
            </a:extLst>
          </p:cNvPr>
          <p:cNvSpPr txBox="1"/>
          <p:nvPr/>
        </p:nvSpPr>
        <p:spPr>
          <a:xfrm>
            <a:off x="216877" y="6197806"/>
            <a:ext cx="7614138" cy="307777"/>
          </a:xfrm>
          <a:prstGeom prst="rect">
            <a:avLst/>
          </a:prstGeom>
          <a:noFill/>
        </p:spPr>
        <p:txBody>
          <a:bodyPr wrap="square">
            <a:spAutoFit/>
          </a:bodyPr>
          <a:lstStyle/>
          <a:p>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source: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https://dzone.com/articles/working-principles-of-generative-adversarial-netwo</a:t>
            </a:r>
            <a:endParaRPr lang="en-US" dirty="0"/>
          </a:p>
        </p:txBody>
      </p:sp>
    </p:spTree>
    <p:extLst>
      <p:ext uri="{BB962C8B-B14F-4D97-AF65-F5344CB8AC3E}">
        <p14:creationId xmlns:p14="http://schemas.microsoft.com/office/powerpoint/2010/main" val="242835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pPr marL="114300"/>
            <a:r>
              <a:rPr lang="en-US" sz="3200" dirty="0"/>
              <a:t>Applications of GANs ?</a:t>
            </a:r>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itle 1">
            <a:extLst>
              <a:ext uri="{FF2B5EF4-FFF2-40B4-BE49-F238E27FC236}">
                <a16:creationId xmlns:a16="http://schemas.microsoft.com/office/drawing/2014/main" id="{3C7039D7-1755-4754-8231-382D82EE679B}"/>
              </a:ext>
            </a:extLst>
          </p:cNvPr>
          <p:cNvSpPr txBox="1">
            <a:spLocks/>
          </p:cNvSpPr>
          <p:nvPr/>
        </p:nvSpPr>
        <p:spPr>
          <a:xfrm>
            <a:off x="957567" y="3146066"/>
            <a:ext cx="10284864" cy="5483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rgbClr val="071CB9"/>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14300" indent="0" algn="ctr">
              <a:buNone/>
            </a:pPr>
            <a:r>
              <a:rPr lang="en-US" sz="3200" b="0" dirty="0">
                <a:solidFill>
                  <a:schemeClr val="tx1"/>
                </a:solidFill>
              </a:rPr>
              <a:t>Applications of GANs ?</a:t>
            </a:r>
          </a:p>
        </p:txBody>
      </p:sp>
    </p:spTree>
    <p:extLst>
      <p:ext uri="{BB962C8B-B14F-4D97-AF65-F5344CB8AC3E}">
        <p14:creationId xmlns:p14="http://schemas.microsoft.com/office/powerpoint/2010/main" val="19942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AE29-B594-4989-AF6E-58B2908D72E0}"/>
              </a:ext>
            </a:extLst>
          </p:cNvPr>
          <p:cNvSpPr>
            <a:spLocks noGrp="1"/>
          </p:cNvSpPr>
          <p:nvPr>
            <p:ph type="title"/>
          </p:nvPr>
        </p:nvSpPr>
        <p:spPr/>
        <p:txBody>
          <a:bodyPr>
            <a:normAutofit/>
          </a:bodyPr>
          <a:lstStyle/>
          <a:p>
            <a:r>
              <a:rPr lang="en-US" sz="3200" dirty="0"/>
              <a:t>Applications of GANs ?</a:t>
            </a:r>
            <a:endParaRPr lang="en-US" dirty="0"/>
          </a:p>
        </p:txBody>
      </p:sp>
      <p:sp>
        <p:nvSpPr>
          <p:cNvPr id="4" name="Slide Number Placeholder 3">
            <a:extLst>
              <a:ext uri="{FF2B5EF4-FFF2-40B4-BE49-F238E27FC236}">
                <a16:creationId xmlns:a16="http://schemas.microsoft.com/office/drawing/2014/main" id="{8AA87BB3-1B83-4322-B172-89432F5073DC}"/>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8" name="Text Placeholder 7">
            <a:extLst>
              <a:ext uri="{FF2B5EF4-FFF2-40B4-BE49-F238E27FC236}">
                <a16:creationId xmlns:a16="http://schemas.microsoft.com/office/drawing/2014/main" id="{85357AF0-44D6-4BCC-8D26-228F7FA09B7F}"/>
              </a:ext>
            </a:extLst>
          </p:cNvPr>
          <p:cNvSpPr txBox="1">
            <a:spLocks/>
          </p:cNvSpPr>
          <p:nvPr/>
        </p:nvSpPr>
        <p:spPr>
          <a:xfrm>
            <a:off x="721895" y="1305719"/>
            <a:ext cx="10902281" cy="1954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Image to image translation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Generate face (</a:t>
            </a:r>
            <a:r>
              <a:rPr lang="en-US" sz="2400" dirty="0" err="1">
                <a:latin typeface="Times New Roman" panose="02020603050405020304" pitchFamily="18" charset="0"/>
                <a:cs typeface="Times New Roman" panose="02020603050405020304" pitchFamily="18" charset="0"/>
              </a:rPr>
              <a:t>StyleGAN</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Text to image translation</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Super resolution</a:t>
            </a:r>
          </a:p>
        </p:txBody>
      </p:sp>
    </p:spTree>
    <p:extLst>
      <p:ext uri="{BB962C8B-B14F-4D97-AF65-F5344CB8AC3E}">
        <p14:creationId xmlns:p14="http://schemas.microsoft.com/office/powerpoint/2010/main" val="8752212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1306</Words>
  <Application>Microsoft Office PowerPoint</Application>
  <PresentationFormat>Widescreen</PresentationFormat>
  <Paragraphs>201</Paragraphs>
  <Slides>44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Times New Roman</vt:lpstr>
      <vt:lpstr>Office Theme</vt:lpstr>
      <vt:lpstr>Introduction</vt:lpstr>
      <vt:lpstr>GANs</vt:lpstr>
      <vt:lpstr>GANs</vt:lpstr>
      <vt:lpstr>What are GANs ?</vt:lpstr>
      <vt:lpstr>What are GANs ?</vt:lpstr>
      <vt:lpstr>What are GANs ?</vt:lpstr>
      <vt:lpstr>What are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Applications of GANs ?</vt:lpstr>
      <vt:lpstr>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NDT-ML Corrosion in far-side layer detection</dc:title>
  <dc:creator>Le Minh Huy</dc:creator>
  <cp:lastModifiedBy>Cong Pham</cp:lastModifiedBy>
  <cp:revision>123</cp:revision>
  <dcterms:created xsi:type="dcterms:W3CDTF">2021-08-13T23:40:59Z</dcterms:created>
  <dcterms:modified xsi:type="dcterms:W3CDTF">2021-09-18T14:12:45Z</dcterms:modified>
</cp:coreProperties>
</file>